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3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4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5.xml" ContentType="application/vnd.openxmlformats-officedocument.presentationml.notesSl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6" r:id="rId1"/>
  </p:sldMasterIdLst>
  <p:notesMasterIdLst>
    <p:notesMasterId r:id="rId28"/>
  </p:notesMasterIdLst>
  <p:sldIdLst>
    <p:sldId id="257" r:id="rId2"/>
    <p:sldId id="258" r:id="rId3"/>
    <p:sldId id="256" r:id="rId4"/>
    <p:sldId id="262" r:id="rId5"/>
    <p:sldId id="259" r:id="rId6"/>
    <p:sldId id="261" r:id="rId7"/>
    <p:sldId id="260" r:id="rId8"/>
    <p:sldId id="263" r:id="rId9"/>
    <p:sldId id="265" r:id="rId10"/>
    <p:sldId id="264" r:id="rId11"/>
    <p:sldId id="267" r:id="rId12"/>
    <p:sldId id="268" r:id="rId13"/>
    <p:sldId id="269" r:id="rId14"/>
    <p:sldId id="271" r:id="rId15"/>
    <p:sldId id="270" r:id="rId16"/>
    <p:sldId id="272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8" r:id="rId26"/>
    <p:sldId id="291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munkalap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munkalap6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oshiba\Desktop\I.fokozat\dolgozat\tanulm&#225;nyi%20eredm&#233;nyek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munkalap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munkalap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munkalap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munkalap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236914679143367"/>
          <c:y val="8.5618729096989962E-2"/>
          <c:w val="0.79434582905397688"/>
          <c:h val="0.80489632107023412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6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2060"/>
              </a:solidFill>
              <a:ln w="9525" cap="flat" cmpd="sng" algn="ctr">
                <a:solidFill>
                  <a:schemeClr val="lt1">
                    <a:alpha val="50000"/>
                  </a:schemeClr>
                </a:solidFill>
                <a:round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C00000"/>
              </a:solidFill>
              <a:ln w="9525" cap="flat" cmpd="sng" algn="ctr">
                <a:solidFill>
                  <a:schemeClr val="lt1">
                    <a:alpha val="50000"/>
                  </a:schemeClr>
                </a:solidFill>
                <a:round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 w="9525" cap="flat" cmpd="sng" algn="ctr">
                <a:solidFill>
                  <a:schemeClr val="lt1">
                    <a:alpha val="50000"/>
                  </a:schemeClr>
                </a:solidFill>
                <a:round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chemeClr val="accent6">
                  <a:alpha val="85000"/>
                </a:schemeClr>
              </a:solidFill>
              <a:ln w="9525" cap="flat" cmpd="sng" algn="ctr">
                <a:solidFill>
                  <a:schemeClr val="lt1">
                    <a:alpha val="50000"/>
                  </a:schemeClr>
                </a:solidFill>
                <a:round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Munka1!$A$1:$D$1</c:f>
              <c:strCache>
                <c:ptCount val="4"/>
                <c:pt idx="0">
                  <c:v>fiú</c:v>
                </c:pt>
                <c:pt idx="1">
                  <c:v>lány</c:v>
                </c:pt>
                <c:pt idx="2">
                  <c:v>város</c:v>
                </c:pt>
                <c:pt idx="3">
                  <c:v>vidék</c:v>
                </c:pt>
              </c:strCache>
            </c:strRef>
          </c:cat>
          <c:val>
            <c:numRef>
              <c:f>Munka1!$A$2:$D$2</c:f>
              <c:numCache>
                <c:formatCode>0%</c:formatCode>
                <c:ptCount val="4"/>
                <c:pt idx="0">
                  <c:v>0.36199999999999999</c:v>
                </c:pt>
                <c:pt idx="1">
                  <c:v>0.63800000000000001</c:v>
                </c:pt>
                <c:pt idx="2">
                  <c:v>0.40400000000000003</c:v>
                </c:pt>
                <c:pt idx="3">
                  <c:v>0.59599999999999997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35671896"/>
        <c:axId val="135672288"/>
      </c:barChart>
      <c:catAx>
        <c:axId val="1356718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+mn-ea"/>
                <a:cs typeface="+mn-cs"/>
              </a:defRPr>
            </a:pPr>
            <a:endParaRPr lang="en-US"/>
          </a:p>
        </c:txPr>
        <c:crossAx val="135672288"/>
        <c:crosses val="autoZero"/>
        <c:auto val="1"/>
        <c:lblAlgn val="ctr"/>
        <c:lblOffset val="100"/>
        <c:noMultiLvlLbl val="0"/>
      </c:catAx>
      <c:valAx>
        <c:axId val="135672288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Bookman Old Style" panose="02050604050505020204" pitchFamily="18" charset="0"/>
                <a:ea typeface="+mn-ea"/>
                <a:cs typeface="+mn-cs"/>
              </a:defRPr>
            </a:pPr>
            <a:endParaRPr lang="en-US"/>
          </a:p>
        </c:txPr>
        <c:crossAx val="135671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Munka2!$A$2</c:f>
              <c:strCache>
                <c:ptCount val="1"/>
                <c:pt idx="0">
                  <c:v>Mi mindenben támogatunk, csak jól dönts, mert egy életre teszed"</c:v>
                </c:pt>
              </c:strCache>
            </c:strRef>
          </c:tx>
          <c:spPr>
            <a:solidFill>
              <a:srgbClr val="FF0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cat>
            <c:strRef>
              <c:f>Munka2!$B$1:$H$1</c:f>
              <c:strCache>
                <c:ptCount val="7"/>
                <c:pt idx="0">
                  <c:v>soha</c:v>
                </c:pt>
                <c:pt idx="1">
                  <c:v>többnyire nem</c:v>
                </c:pt>
                <c:pt idx="2">
                  <c:v>ritkán</c:v>
                </c:pt>
                <c:pt idx="3">
                  <c:v>semleges álláspont</c:v>
                </c:pt>
                <c:pt idx="4">
                  <c:v>néha</c:v>
                </c:pt>
                <c:pt idx="5">
                  <c:v>többnyire gyakran</c:v>
                </c:pt>
                <c:pt idx="6">
                  <c:v>nagyon gyakran</c:v>
                </c:pt>
              </c:strCache>
            </c:strRef>
          </c:cat>
          <c:val>
            <c:numRef>
              <c:f>Munka2!$B$2:$H$2</c:f>
              <c:numCache>
                <c:formatCode>0%</c:formatCode>
                <c:ptCount val="7"/>
                <c:pt idx="0">
                  <c:v>7.0999999999999994E-2</c:v>
                </c:pt>
                <c:pt idx="1">
                  <c:v>6.4000000000000001E-2</c:v>
                </c:pt>
                <c:pt idx="2">
                  <c:v>9.9000000000000005E-2</c:v>
                </c:pt>
                <c:pt idx="3">
                  <c:v>0.106</c:v>
                </c:pt>
                <c:pt idx="4">
                  <c:v>0.19900000000000001</c:v>
                </c:pt>
                <c:pt idx="5">
                  <c:v>0.156</c:v>
                </c:pt>
                <c:pt idx="6">
                  <c:v>0.30499999999999999</c:v>
                </c:pt>
              </c:numCache>
            </c:numRef>
          </c:val>
        </c:ser>
        <c:ser>
          <c:idx val="1"/>
          <c:order val="1"/>
          <c:tx>
            <c:strRef>
              <c:f>Munka2!$A$3</c:f>
              <c:strCache>
                <c:ptCount val="1"/>
                <c:pt idx="0">
                  <c:v>Olyan szakmát válassz, ami érdekel</c:v>
                </c:pt>
              </c:strCache>
            </c:strRef>
          </c:tx>
          <c:spPr>
            <a:solidFill>
              <a:srgbClr val="00206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cat>
            <c:strRef>
              <c:f>Munka2!$B$1:$H$1</c:f>
              <c:strCache>
                <c:ptCount val="7"/>
                <c:pt idx="0">
                  <c:v>soha</c:v>
                </c:pt>
                <c:pt idx="1">
                  <c:v>többnyire nem</c:v>
                </c:pt>
                <c:pt idx="2">
                  <c:v>ritkán</c:v>
                </c:pt>
                <c:pt idx="3">
                  <c:v>semleges álláspont</c:v>
                </c:pt>
                <c:pt idx="4">
                  <c:v>néha</c:v>
                </c:pt>
                <c:pt idx="5">
                  <c:v>többnyire gyakran</c:v>
                </c:pt>
                <c:pt idx="6">
                  <c:v>nagyon gyakran</c:v>
                </c:pt>
              </c:strCache>
            </c:strRef>
          </c:cat>
          <c:val>
            <c:numRef>
              <c:f>Munka2!$B$3:$H$3</c:f>
              <c:numCache>
                <c:formatCode>0%</c:formatCode>
                <c:ptCount val="7"/>
                <c:pt idx="0">
                  <c:v>7.0000000000000001E-3</c:v>
                </c:pt>
                <c:pt idx="1">
                  <c:v>0.05</c:v>
                </c:pt>
                <c:pt idx="2">
                  <c:v>7.0999999999999994E-2</c:v>
                </c:pt>
                <c:pt idx="3">
                  <c:v>0.16300000000000001</c:v>
                </c:pt>
                <c:pt idx="4">
                  <c:v>0.14199999999999999</c:v>
                </c:pt>
                <c:pt idx="5">
                  <c:v>0.255</c:v>
                </c:pt>
                <c:pt idx="6">
                  <c:v>0.312</c:v>
                </c:pt>
              </c:numCache>
            </c:numRef>
          </c:val>
        </c:ser>
        <c:ser>
          <c:idx val="2"/>
          <c:order val="2"/>
          <c:tx>
            <c:strRef>
              <c:f>Munka2!$A$4</c:f>
              <c:strCache>
                <c:ptCount val="1"/>
                <c:pt idx="0">
                  <c:v>Te döntsd el, mi éri meg neked, mi mindenben támogatunk” </c:v>
                </c:pt>
              </c:strCache>
            </c:strRef>
          </c:tx>
          <c:spPr>
            <a:solidFill>
              <a:srgbClr val="00B0F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cat>
            <c:strRef>
              <c:f>Munka2!$B$1:$H$1</c:f>
              <c:strCache>
                <c:ptCount val="7"/>
                <c:pt idx="0">
                  <c:v>soha</c:v>
                </c:pt>
                <c:pt idx="1">
                  <c:v>többnyire nem</c:v>
                </c:pt>
                <c:pt idx="2">
                  <c:v>ritkán</c:v>
                </c:pt>
                <c:pt idx="3">
                  <c:v>semleges álláspont</c:v>
                </c:pt>
                <c:pt idx="4">
                  <c:v>néha</c:v>
                </c:pt>
                <c:pt idx="5">
                  <c:v>többnyire gyakran</c:v>
                </c:pt>
                <c:pt idx="6">
                  <c:v>nagyon gyakran</c:v>
                </c:pt>
              </c:strCache>
            </c:strRef>
          </c:cat>
          <c:val>
            <c:numRef>
              <c:f>Munka2!$B$4:$H$4</c:f>
              <c:numCache>
                <c:formatCode>0%</c:formatCode>
                <c:ptCount val="7"/>
                <c:pt idx="0">
                  <c:v>3.5000000000000003E-2</c:v>
                </c:pt>
                <c:pt idx="1">
                  <c:v>7.0999999999999994E-2</c:v>
                </c:pt>
                <c:pt idx="2">
                  <c:v>0.156</c:v>
                </c:pt>
                <c:pt idx="3">
                  <c:v>0.121</c:v>
                </c:pt>
                <c:pt idx="4">
                  <c:v>0.17</c:v>
                </c:pt>
                <c:pt idx="5">
                  <c:v>0.17</c:v>
                </c:pt>
                <c:pt idx="6">
                  <c:v>0.27</c:v>
                </c:pt>
              </c:numCache>
            </c:numRef>
          </c:val>
        </c:ser>
        <c:ser>
          <c:idx val="3"/>
          <c:order val="3"/>
          <c:tx>
            <c:strRef>
              <c:f>Munka2!$A$5</c:f>
              <c:strCache>
                <c:ptCount val="1"/>
                <c:pt idx="0">
                  <c:v>„Azt csináld, amit szeretsz, a lényeg, hogy sikeres légy”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cat>
            <c:strRef>
              <c:f>Munka2!$B$1:$H$1</c:f>
              <c:strCache>
                <c:ptCount val="7"/>
                <c:pt idx="0">
                  <c:v>soha</c:v>
                </c:pt>
                <c:pt idx="1">
                  <c:v>többnyire nem</c:v>
                </c:pt>
                <c:pt idx="2">
                  <c:v>ritkán</c:v>
                </c:pt>
                <c:pt idx="3">
                  <c:v>semleges álláspont</c:v>
                </c:pt>
                <c:pt idx="4">
                  <c:v>néha</c:v>
                </c:pt>
                <c:pt idx="5">
                  <c:v>többnyire gyakran</c:v>
                </c:pt>
                <c:pt idx="6">
                  <c:v>nagyon gyakran</c:v>
                </c:pt>
              </c:strCache>
            </c:strRef>
          </c:cat>
          <c:val>
            <c:numRef>
              <c:f>Munka2!$B$5:$H$5</c:f>
              <c:numCache>
                <c:formatCode>0%</c:formatCode>
                <c:ptCount val="7"/>
                <c:pt idx="0">
                  <c:v>5.7000000000000002E-2</c:v>
                </c:pt>
                <c:pt idx="1">
                  <c:v>9.9000000000000005E-2</c:v>
                </c:pt>
                <c:pt idx="2">
                  <c:v>0.14899999999999999</c:v>
                </c:pt>
                <c:pt idx="3">
                  <c:v>0.184</c:v>
                </c:pt>
                <c:pt idx="4">
                  <c:v>0.16300000000000001</c:v>
                </c:pt>
                <c:pt idx="5">
                  <c:v>0.156</c:v>
                </c:pt>
                <c:pt idx="6">
                  <c:v>0.191</c:v>
                </c:pt>
              </c:numCache>
            </c:numRef>
          </c:val>
        </c:ser>
        <c:ser>
          <c:idx val="4"/>
          <c:order val="4"/>
          <c:tx>
            <c:strRef>
              <c:f>Munka2!$A$6</c:f>
              <c:strCache>
                <c:ptCount val="1"/>
                <c:pt idx="0">
                  <c:v>„Ne várj garanciákat, bátran menj, tapasztalj, tanulj, semmi sem vész kárba”</c:v>
                </c:pt>
              </c:strCache>
            </c:strRef>
          </c:tx>
          <c:spPr>
            <a:solidFill>
              <a:schemeClr val="accent2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cat>
            <c:strRef>
              <c:f>Munka2!$B$1:$H$1</c:f>
              <c:strCache>
                <c:ptCount val="7"/>
                <c:pt idx="0">
                  <c:v>soha</c:v>
                </c:pt>
                <c:pt idx="1">
                  <c:v>többnyire nem</c:v>
                </c:pt>
                <c:pt idx="2">
                  <c:v>ritkán</c:v>
                </c:pt>
                <c:pt idx="3">
                  <c:v>semleges álláspont</c:v>
                </c:pt>
                <c:pt idx="4">
                  <c:v>néha</c:v>
                </c:pt>
                <c:pt idx="5">
                  <c:v>többnyire gyakran</c:v>
                </c:pt>
                <c:pt idx="6">
                  <c:v>nagyon gyakran</c:v>
                </c:pt>
              </c:strCache>
            </c:strRef>
          </c:cat>
          <c:val>
            <c:numRef>
              <c:f>Munka2!$B$6:$H$6</c:f>
              <c:numCache>
                <c:formatCode>0%</c:formatCode>
                <c:ptCount val="7"/>
                <c:pt idx="0">
                  <c:v>0.128</c:v>
                </c:pt>
                <c:pt idx="1">
                  <c:v>0.17699999999999999</c:v>
                </c:pt>
                <c:pt idx="2">
                  <c:v>0.191</c:v>
                </c:pt>
                <c:pt idx="3">
                  <c:v>0.156</c:v>
                </c:pt>
                <c:pt idx="4">
                  <c:v>0.113</c:v>
                </c:pt>
                <c:pt idx="5">
                  <c:v>0.113</c:v>
                </c:pt>
                <c:pt idx="6">
                  <c:v>0.121</c:v>
                </c:pt>
              </c:numCache>
            </c:numRef>
          </c:val>
        </c:ser>
        <c:dLbls>
          <c:dLblPos val="inEnd"/>
          <c:showLegendKey val="0"/>
          <c:showVal val="0"/>
          <c:showCatName val="0"/>
          <c:showSerName val="0"/>
          <c:showPercent val="0"/>
          <c:showBubbleSize val="0"/>
        </c:dLbls>
        <c:gapWidth val="65"/>
        <c:axId val="172113024"/>
        <c:axId val="172113416"/>
      </c:barChart>
      <c:catAx>
        <c:axId val="1721130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cap="none" baseline="0">
                <a:solidFill>
                  <a:schemeClr val="dk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+mn-ea"/>
                <a:cs typeface="+mn-cs"/>
              </a:defRPr>
            </a:pPr>
            <a:endParaRPr lang="en-US"/>
          </a:p>
        </c:txPr>
        <c:crossAx val="172113416"/>
        <c:crosses val="autoZero"/>
        <c:auto val="1"/>
        <c:lblAlgn val="ctr"/>
        <c:lblOffset val="100"/>
        <c:noMultiLvlLbl val="0"/>
      </c:catAx>
      <c:valAx>
        <c:axId val="172113416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21130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Munka3!$A$2</c:f>
              <c:strCache>
                <c:ptCount val="1"/>
                <c:pt idx="0">
                  <c:v>„Olyan szakmát válassz, amire manapság szükség van a világban" </c:v>
                </c:pt>
              </c:strCache>
            </c:strRef>
          </c:tx>
          <c:spPr>
            <a:solidFill>
              <a:srgbClr val="FF0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cat>
            <c:strRef>
              <c:f>Munka3!$B$1:$H$1</c:f>
              <c:strCache>
                <c:ptCount val="7"/>
                <c:pt idx="0">
                  <c:v>soha</c:v>
                </c:pt>
                <c:pt idx="1">
                  <c:v>többnyire nem</c:v>
                </c:pt>
                <c:pt idx="2">
                  <c:v>ritkán</c:v>
                </c:pt>
                <c:pt idx="3">
                  <c:v>semleges </c:v>
                </c:pt>
                <c:pt idx="4">
                  <c:v>néha</c:v>
                </c:pt>
                <c:pt idx="5">
                  <c:v>többynire gyakran</c:v>
                </c:pt>
                <c:pt idx="6">
                  <c:v>nagyon gyakran</c:v>
                </c:pt>
              </c:strCache>
            </c:strRef>
          </c:cat>
          <c:val>
            <c:numRef>
              <c:f>Munka3!$B$2:$H$2</c:f>
              <c:numCache>
                <c:formatCode>0%</c:formatCode>
                <c:ptCount val="7"/>
                <c:pt idx="0">
                  <c:v>7.8E-2</c:v>
                </c:pt>
                <c:pt idx="1">
                  <c:v>8.5000000000000006E-2</c:v>
                </c:pt>
                <c:pt idx="2">
                  <c:v>0.106</c:v>
                </c:pt>
                <c:pt idx="3">
                  <c:v>0.113</c:v>
                </c:pt>
                <c:pt idx="4">
                  <c:v>0.184</c:v>
                </c:pt>
                <c:pt idx="5">
                  <c:v>0.16300000000000001</c:v>
                </c:pt>
                <c:pt idx="6">
                  <c:v>0.27</c:v>
                </c:pt>
              </c:numCache>
            </c:numRef>
          </c:val>
        </c:ser>
        <c:ser>
          <c:idx val="1"/>
          <c:order val="1"/>
          <c:tx>
            <c:strRef>
              <c:f>Munka3!$A$3</c:f>
              <c:strCache>
                <c:ptCount val="1"/>
                <c:pt idx="0">
                  <c:v>"Tanulj, és olyan szakmát válassz, hogy többre vidd, mint mi, könnyebb legyen az életed" </c:v>
                </c:pt>
              </c:strCache>
            </c:strRef>
          </c:tx>
          <c:spPr>
            <a:solidFill>
              <a:srgbClr val="0070C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cat>
            <c:strRef>
              <c:f>Munka3!$B$1:$H$1</c:f>
              <c:strCache>
                <c:ptCount val="7"/>
                <c:pt idx="0">
                  <c:v>soha</c:v>
                </c:pt>
                <c:pt idx="1">
                  <c:v>többnyire nem</c:v>
                </c:pt>
                <c:pt idx="2">
                  <c:v>ritkán</c:v>
                </c:pt>
                <c:pt idx="3">
                  <c:v>semleges </c:v>
                </c:pt>
                <c:pt idx="4">
                  <c:v>néha</c:v>
                </c:pt>
                <c:pt idx="5">
                  <c:v>többynire gyakran</c:v>
                </c:pt>
                <c:pt idx="6">
                  <c:v>nagyon gyakran</c:v>
                </c:pt>
              </c:strCache>
            </c:strRef>
          </c:cat>
          <c:val>
            <c:numRef>
              <c:f>Munka3!$B$3:$H$3</c:f>
              <c:numCache>
                <c:formatCode>0%</c:formatCode>
                <c:ptCount val="7"/>
                <c:pt idx="0">
                  <c:v>0.17699999999999999</c:v>
                </c:pt>
                <c:pt idx="1">
                  <c:v>9.1999999999999998E-2</c:v>
                </c:pt>
                <c:pt idx="2">
                  <c:v>7.0999999999999994E-2</c:v>
                </c:pt>
                <c:pt idx="3">
                  <c:v>7.0999999999999994E-2</c:v>
                </c:pt>
                <c:pt idx="4">
                  <c:v>0.128</c:v>
                </c:pt>
                <c:pt idx="5">
                  <c:v>0.191</c:v>
                </c:pt>
                <c:pt idx="6">
                  <c:v>0.27</c:v>
                </c:pt>
              </c:numCache>
            </c:numRef>
          </c:val>
        </c:ser>
        <c:ser>
          <c:idx val="2"/>
          <c:order val="2"/>
          <c:tx>
            <c:strRef>
              <c:f>Munka3!$A$4</c:f>
              <c:strCache>
                <c:ptCount val="1"/>
                <c:pt idx="0">
                  <c:v>„Úgy válassz szakmát, hogy abból tudjál megélni"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cat>
            <c:strRef>
              <c:f>Munka3!$B$1:$H$1</c:f>
              <c:strCache>
                <c:ptCount val="7"/>
                <c:pt idx="0">
                  <c:v>soha</c:v>
                </c:pt>
                <c:pt idx="1">
                  <c:v>többnyire nem</c:v>
                </c:pt>
                <c:pt idx="2">
                  <c:v>ritkán</c:v>
                </c:pt>
                <c:pt idx="3">
                  <c:v>semleges </c:v>
                </c:pt>
                <c:pt idx="4">
                  <c:v>néha</c:v>
                </c:pt>
                <c:pt idx="5">
                  <c:v>többynire gyakran</c:v>
                </c:pt>
                <c:pt idx="6">
                  <c:v>nagyon gyakran</c:v>
                </c:pt>
              </c:strCache>
            </c:strRef>
          </c:cat>
          <c:val>
            <c:numRef>
              <c:f>Munka3!$B$4:$H$4</c:f>
              <c:numCache>
                <c:formatCode>0%</c:formatCode>
                <c:ptCount val="7"/>
                <c:pt idx="0">
                  <c:v>0.05</c:v>
                </c:pt>
                <c:pt idx="1">
                  <c:v>7.0999999999999994E-2</c:v>
                </c:pt>
                <c:pt idx="2">
                  <c:v>0.128</c:v>
                </c:pt>
                <c:pt idx="3">
                  <c:v>0.156</c:v>
                </c:pt>
                <c:pt idx="4">
                  <c:v>0.191</c:v>
                </c:pt>
                <c:pt idx="5">
                  <c:v>0.22</c:v>
                </c:pt>
                <c:pt idx="6">
                  <c:v>0.184</c:v>
                </c:pt>
              </c:numCache>
            </c:numRef>
          </c:val>
        </c:ser>
        <c:ser>
          <c:idx val="3"/>
          <c:order val="3"/>
          <c:tx>
            <c:strRef>
              <c:f>Munka3!$A$5</c:f>
              <c:strCache>
                <c:ptCount val="1"/>
                <c:pt idx="0">
                  <c:v>„Vigyázz, ne járj úgy, mint…”</c:v>
                </c:pt>
              </c:strCache>
            </c:strRef>
          </c:tx>
          <c:spPr>
            <a:solidFill>
              <a:srgbClr val="FFC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cat>
            <c:strRef>
              <c:f>Munka3!$B$1:$H$1</c:f>
              <c:strCache>
                <c:ptCount val="7"/>
                <c:pt idx="0">
                  <c:v>soha</c:v>
                </c:pt>
                <c:pt idx="1">
                  <c:v>többnyire nem</c:v>
                </c:pt>
                <c:pt idx="2">
                  <c:v>ritkán</c:v>
                </c:pt>
                <c:pt idx="3">
                  <c:v>semleges </c:v>
                </c:pt>
                <c:pt idx="4">
                  <c:v>néha</c:v>
                </c:pt>
                <c:pt idx="5">
                  <c:v>többynire gyakran</c:v>
                </c:pt>
                <c:pt idx="6">
                  <c:v>nagyon gyakran</c:v>
                </c:pt>
              </c:strCache>
            </c:strRef>
          </c:cat>
          <c:val>
            <c:numRef>
              <c:f>Munka3!$B$5:$H$5</c:f>
              <c:numCache>
                <c:formatCode>0%</c:formatCode>
                <c:ptCount val="7"/>
                <c:pt idx="0">
                  <c:v>0.36199999999999999</c:v>
                </c:pt>
                <c:pt idx="1">
                  <c:v>0.14199999999999999</c:v>
                </c:pt>
                <c:pt idx="2">
                  <c:v>0.113</c:v>
                </c:pt>
                <c:pt idx="3">
                  <c:v>9.1999999999999998E-2</c:v>
                </c:pt>
                <c:pt idx="4">
                  <c:v>6.4000000000000001E-2</c:v>
                </c:pt>
                <c:pt idx="5">
                  <c:v>0.128</c:v>
                </c:pt>
                <c:pt idx="6">
                  <c:v>9.9000000000000005E-2</c:v>
                </c:pt>
              </c:numCache>
            </c:numRef>
          </c:val>
        </c:ser>
        <c:dLbls>
          <c:dLblPos val="inEnd"/>
          <c:showLegendKey val="0"/>
          <c:showVal val="0"/>
          <c:showCatName val="0"/>
          <c:showSerName val="0"/>
          <c:showPercent val="0"/>
          <c:showBubbleSize val="0"/>
        </c:dLbls>
        <c:gapWidth val="65"/>
        <c:axId val="207601264"/>
        <c:axId val="207600872"/>
      </c:barChart>
      <c:catAx>
        <c:axId val="2076012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cap="none" baseline="0">
                <a:solidFill>
                  <a:schemeClr val="dk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+mn-ea"/>
                <a:cs typeface="+mn-cs"/>
              </a:defRPr>
            </a:pPr>
            <a:endParaRPr lang="en-US"/>
          </a:p>
        </c:txPr>
        <c:crossAx val="207600872"/>
        <c:crosses val="autoZero"/>
        <c:auto val="1"/>
        <c:lblAlgn val="ctr"/>
        <c:lblOffset val="100"/>
        <c:noMultiLvlLbl val="0"/>
      </c:catAx>
      <c:valAx>
        <c:axId val="207600872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7601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Munka24!$A$2</c:f>
              <c:strCache>
                <c:ptCount val="1"/>
                <c:pt idx="0">
                  <c:v>Ne félj, mindig lehet változtatni, váltani"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Bookman Old Style" panose="02050604050505020204" pitchFamily="18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Munka24!$B$1:$H$1</c:f>
              <c:strCache>
                <c:ptCount val="7"/>
                <c:pt idx="0">
                  <c:v>soha</c:v>
                </c:pt>
                <c:pt idx="1">
                  <c:v>többnyire nem</c:v>
                </c:pt>
                <c:pt idx="2">
                  <c:v>ritkán</c:v>
                </c:pt>
                <c:pt idx="3">
                  <c:v>semleges</c:v>
                </c:pt>
                <c:pt idx="4">
                  <c:v>néha</c:v>
                </c:pt>
                <c:pt idx="5">
                  <c:v>többnyire gyakran</c:v>
                </c:pt>
                <c:pt idx="6">
                  <c:v>nagyon gyakran</c:v>
                </c:pt>
              </c:strCache>
            </c:strRef>
          </c:cat>
          <c:val>
            <c:numRef>
              <c:f>Munka24!$B$2:$H$2</c:f>
              <c:numCache>
                <c:formatCode>0%</c:formatCode>
                <c:ptCount val="7"/>
                <c:pt idx="0">
                  <c:v>0.22700000000000001</c:v>
                </c:pt>
                <c:pt idx="1">
                  <c:v>0.16300000000000001</c:v>
                </c:pt>
                <c:pt idx="2">
                  <c:v>0.156</c:v>
                </c:pt>
                <c:pt idx="3">
                  <c:v>0.14899999999999999</c:v>
                </c:pt>
                <c:pt idx="4">
                  <c:v>9.1999999999999998E-2</c:v>
                </c:pt>
                <c:pt idx="5">
                  <c:v>0.128</c:v>
                </c:pt>
                <c:pt idx="6">
                  <c:v>7.8E-2</c:v>
                </c:pt>
              </c:numCache>
            </c:numRef>
          </c:val>
        </c:ser>
        <c:ser>
          <c:idx val="1"/>
          <c:order val="1"/>
          <c:tx>
            <c:strRef>
              <c:f>Munka24!$A$3</c:f>
              <c:strCache>
                <c:ptCount val="1"/>
                <c:pt idx="0">
                  <c:v>"Te csak menj, tanulj, gyűjts tapasztalatot, majd kialakul a jövő"</c:v>
                </c:pt>
              </c:strCache>
            </c:strRef>
          </c:tx>
          <c:spPr>
            <a:solidFill>
              <a:schemeClr val="accent1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Munka24!$B$1:$H$1</c:f>
              <c:strCache>
                <c:ptCount val="7"/>
                <c:pt idx="0">
                  <c:v>soha</c:v>
                </c:pt>
                <c:pt idx="1">
                  <c:v>többnyire nem</c:v>
                </c:pt>
                <c:pt idx="2">
                  <c:v>ritkán</c:v>
                </c:pt>
                <c:pt idx="3">
                  <c:v>semleges</c:v>
                </c:pt>
                <c:pt idx="4">
                  <c:v>néha</c:v>
                </c:pt>
                <c:pt idx="5">
                  <c:v>többnyire gyakran</c:v>
                </c:pt>
                <c:pt idx="6">
                  <c:v>nagyon gyakran</c:v>
                </c:pt>
              </c:strCache>
            </c:strRef>
          </c:cat>
          <c:val>
            <c:numRef>
              <c:f>Munka24!$B$3:$H$3</c:f>
              <c:numCache>
                <c:formatCode>0%</c:formatCode>
                <c:ptCount val="7"/>
                <c:pt idx="0">
                  <c:v>0.21299999999999999</c:v>
                </c:pt>
                <c:pt idx="1">
                  <c:v>0.19900000000000001</c:v>
                </c:pt>
                <c:pt idx="2">
                  <c:v>0.16300000000000001</c:v>
                </c:pt>
                <c:pt idx="3">
                  <c:v>0.17699999999999999</c:v>
                </c:pt>
                <c:pt idx="4">
                  <c:v>0.113</c:v>
                </c:pt>
                <c:pt idx="5">
                  <c:v>8.5000000000000006E-2</c:v>
                </c:pt>
                <c:pt idx="6">
                  <c:v>0.05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202285944"/>
        <c:axId val="202286336"/>
      </c:barChart>
      <c:catAx>
        <c:axId val="2022859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cap="none" baseline="0">
                <a:solidFill>
                  <a:schemeClr val="dk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+mn-ea"/>
                <a:cs typeface="+mn-cs"/>
              </a:defRPr>
            </a:pPr>
            <a:endParaRPr lang="en-US"/>
          </a:p>
        </c:txPr>
        <c:crossAx val="202286336"/>
        <c:crosses val="autoZero"/>
        <c:auto val="1"/>
        <c:lblAlgn val="ctr"/>
        <c:lblOffset val="100"/>
        <c:noMultiLvlLbl val="0"/>
      </c:catAx>
      <c:valAx>
        <c:axId val="202286336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22859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276162595060234"/>
          <c:y val="5.2780275082838883E-2"/>
          <c:w val="0.85334951881014875"/>
          <c:h val="0.6657521803491498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Munka1!$A$2</c:f>
              <c:strCache>
                <c:ptCount val="1"/>
                <c:pt idx="0">
                  <c:v>Nagyon magas</c:v>
                </c:pt>
              </c:strCache>
            </c:strRef>
          </c:tx>
          <c:spPr>
            <a:solidFill>
              <a:srgbClr val="00206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dLbl>
              <c:idx val="2"/>
              <c:layout>
                <c:manualLayout>
                  <c:x val="-2.4216524216524215E-2"/>
                  <c:y val="0"/>
                </c:manualLayout>
              </c:layout>
              <c:tx>
                <c:rich>
                  <a:bodyPr/>
                  <a:lstStyle/>
                  <a:p>
                    <a:fld id="{8E7AAB8B-52C3-4623-B435-0804B8A5600F}" type="VALUE">
                      <a:rPr lang="en-US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rPr>
                      <a:pPr/>
                      <a:t>[ÉRTÉK]</a:t>
                    </a:fld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-1.7094017094017096E-2"/>
                  <c:y val="-5.257968565214328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Munka1!$B$1:$F$1</c:f>
              <c:strCache>
                <c:ptCount val="5"/>
                <c:pt idx="0">
                  <c:v>koncepció</c:v>
                </c:pt>
                <c:pt idx="1">
                  <c:v>függetlenség</c:v>
                </c:pt>
                <c:pt idx="2">
                  <c:v>involváltság</c:v>
                </c:pt>
                <c:pt idx="3">
                  <c:v>munkával szembeni beállítottság</c:v>
                </c:pt>
                <c:pt idx="4">
                  <c:v>egyéni beállítottság</c:v>
                </c:pt>
              </c:strCache>
            </c:strRef>
          </c:cat>
          <c:val>
            <c:numRef>
              <c:f>Munka1!$B$2:$F$2</c:f>
              <c:numCache>
                <c:formatCode>0.00%</c:formatCode>
                <c:ptCount val="5"/>
                <c:pt idx="0">
                  <c:v>7.0999999999999994E-2</c:v>
                </c:pt>
                <c:pt idx="1">
                  <c:v>0.53900000000000003</c:v>
                </c:pt>
                <c:pt idx="2">
                  <c:v>0.21299999999999999</c:v>
                </c:pt>
                <c:pt idx="3">
                  <c:v>0.05</c:v>
                </c:pt>
                <c:pt idx="4">
                  <c:v>7.8E-2</c:v>
                </c:pt>
              </c:numCache>
            </c:numRef>
          </c:val>
        </c:ser>
        <c:ser>
          <c:idx val="1"/>
          <c:order val="1"/>
          <c:tx>
            <c:strRef>
              <c:f>Munka1!$A$3</c:f>
              <c:strCache>
                <c:ptCount val="1"/>
                <c:pt idx="0">
                  <c:v>Átlagon felüli</c:v>
                </c:pt>
              </c:strCache>
            </c:strRef>
          </c:tx>
          <c:spPr>
            <a:solidFill>
              <a:srgbClr val="FF0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dLbl>
              <c:idx val="0"/>
              <c:layout>
                <c:manualLayout>
                  <c:x val="-4.843304843304843E-2"/>
                  <c:y val="4.206374852171385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9914529914529916E-2"/>
                  <c:y val="-5.257968565214232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2.4216524216524215E-2"/>
                  <c:y val="-4.8197488399631615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Munka1!$B$1:$F$1</c:f>
              <c:strCache>
                <c:ptCount val="5"/>
                <c:pt idx="0">
                  <c:v>koncepció</c:v>
                </c:pt>
                <c:pt idx="1">
                  <c:v>függetlenség</c:v>
                </c:pt>
                <c:pt idx="2">
                  <c:v>involváltság</c:v>
                </c:pt>
                <c:pt idx="3">
                  <c:v>munkával szembeni beállítottság</c:v>
                </c:pt>
                <c:pt idx="4">
                  <c:v>egyéni beállítottság</c:v>
                </c:pt>
              </c:strCache>
            </c:strRef>
          </c:cat>
          <c:val>
            <c:numRef>
              <c:f>Munka1!$B$3:$F$3</c:f>
              <c:numCache>
                <c:formatCode>0.00%</c:formatCode>
                <c:ptCount val="5"/>
                <c:pt idx="0">
                  <c:v>0.42599999999999999</c:v>
                </c:pt>
                <c:pt idx="1">
                  <c:v>0.36199999999999999</c:v>
                </c:pt>
                <c:pt idx="2">
                  <c:v>0.46100000000000002</c:v>
                </c:pt>
                <c:pt idx="3">
                  <c:v>0.29099999999999998</c:v>
                </c:pt>
                <c:pt idx="4">
                  <c:v>0.44</c:v>
                </c:pt>
              </c:numCache>
            </c:numRef>
          </c:val>
        </c:ser>
        <c:ser>
          <c:idx val="2"/>
          <c:order val="2"/>
          <c:tx>
            <c:strRef>
              <c:f>Munka1!$A$4</c:f>
              <c:strCache>
                <c:ptCount val="1"/>
                <c:pt idx="0">
                  <c:v>Átlagos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dLbl>
              <c:idx val="1"/>
              <c:layout>
                <c:manualLayout>
                  <c:x val="2.2792022792022793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9914529914529916E-2"/>
                  <c:y val="-4.8197488399631615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2.9914529914529916E-2"/>
                  <c:y val="-4.8197488399631615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Munka1!$B$1:$F$1</c:f>
              <c:strCache>
                <c:ptCount val="5"/>
                <c:pt idx="0">
                  <c:v>koncepció</c:v>
                </c:pt>
                <c:pt idx="1">
                  <c:v>függetlenség</c:v>
                </c:pt>
                <c:pt idx="2">
                  <c:v>involváltság</c:v>
                </c:pt>
                <c:pt idx="3">
                  <c:v>munkával szembeni beállítottság</c:v>
                </c:pt>
                <c:pt idx="4">
                  <c:v>egyéni beállítottság</c:v>
                </c:pt>
              </c:strCache>
            </c:strRef>
          </c:cat>
          <c:val>
            <c:numRef>
              <c:f>Munka1!$B$4:$F$4</c:f>
              <c:numCache>
                <c:formatCode>0.00%</c:formatCode>
                <c:ptCount val="5"/>
                <c:pt idx="0">
                  <c:v>0.44700000000000001</c:v>
                </c:pt>
                <c:pt idx="1">
                  <c:v>8.5000000000000006E-2</c:v>
                </c:pt>
                <c:pt idx="2">
                  <c:v>0.29099999999999998</c:v>
                </c:pt>
                <c:pt idx="3">
                  <c:v>0.54600000000000004</c:v>
                </c:pt>
                <c:pt idx="4">
                  <c:v>0.39</c:v>
                </c:pt>
              </c:numCache>
            </c:numRef>
          </c:val>
        </c:ser>
        <c:ser>
          <c:idx val="3"/>
          <c:order val="3"/>
          <c:tx>
            <c:strRef>
              <c:f>Munka1!$A$5</c:f>
              <c:strCache>
                <c:ptCount val="1"/>
                <c:pt idx="0">
                  <c:v>Átlag alatti</c:v>
                </c:pt>
              </c:strCache>
            </c:strRef>
          </c:tx>
          <c:spPr>
            <a:solidFill>
              <a:srgbClr val="FFC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delete val="1"/>
          </c:dLbls>
          <c:cat>
            <c:strRef>
              <c:f>Munka1!$B$1:$F$1</c:f>
              <c:strCache>
                <c:ptCount val="5"/>
                <c:pt idx="0">
                  <c:v>koncepció</c:v>
                </c:pt>
                <c:pt idx="1">
                  <c:v>függetlenség</c:v>
                </c:pt>
                <c:pt idx="2">
                  <c:v>involváltság</c:v>
                </c:pt>
                <c:pt idx="3">
                  <c:v>munkával szembeni beállítottság</c:v>
                </c:pt>
                <c:pt idx="4">
                  <c:v>egyéni beállítottság</c:v>
                </c:pt>
              </c:strCache>
            </c:strRef>
          </c:cat>
          <c:val>
            <c:numRef>
              <c:f>Munka1!$B$5:$F$5</c:f>
              <c:numCache>
                <c:formatCode>0.00%</c:formatCode>
                <c:ptCount val="5"/>
                <c:pt idx="0">
                  <c:v>5.7000000000000002E-2</c:v>
                </c:pt>
                <c:pt idx="1">
                  <c:v>1.4E-2</c:v>
                </c:pt>
                <c:pt idx="2">
                  <c:v>2.8000000000000001E-2</c:v>
                </c:pt>
                <c:pt idx="3">
                  <c:v>0.113</c:v>
                </c:pt>
                <c:pt idx="4">
                  <c:v>8.5000000000000006E-2</c:v>
                </c:pt>
              </c:numCache>
            </c:numRef>
          </c:val>
        </c:ser>
        <c:ser>
          <c:idx val="4"/>
          <c:order val="4"/>
          <c:tx>
            <c:strRef>
              <c:f>Munka1!$A$6</c:f>
              <c:strCache>
                <c:ptCount val="1"/>
                <c:pt idx="0">
                  <c:v>Nagyon alacsony</c:v>
                </c:pt>
              </c:strCache>
            </c:strRef>
          </c:tx>
          <c:spPr>
            <a:solidFill>
              <a:schemeClr val="accent5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delete val="1"/>
          </c:dLbls>
          <c:cat>
            <c:strRef>
              <c:f>Munka1!$B$1:$F$1</c:f>
              <c:strCache>
                <c:ptCount val="5"/>
                <c:pt idx="0">
                  <c:v>koncepció</c:v>
                </c:pt>
                <c:pt idx="1">
                  <c:v>függetlenség</c:v>
                </c:pt>
                <c:pt idx="2">
                  <c:v>involváltság</c:v>
                </c:pt>
                <c:pt idx="3">
                  <c:v>munkával szembeni beállítottság</c:v>
                </c:pt>
                <c:pt idx="4">
                  <c:v>egyéni beállítottság</c:v>
                </c:pt>
              </c:strCache>
            </c:strRef>
          </c:cat>
          <c:val>
            <c:numRef>
              <c:f>Munka1!$B$6:$F$6</c:f>
              <c:numCache>
                <c:formatCode>0%</c:formatCode>
                <c:ptCount val="5"/>
                <c:pt idx="0">
                  <c:v>0</c:v>
                </c:pt>
                <c:pt idx="1">
                  <c:v>0</c:v>
                </c:pt>
                <c:pt idx="2" formatCode="0.00%">
                  <c:v>7.0000000000000001E-3</c:v>
                </c:pt>
                <c:pt idx="3">
                  <c:v>0</c:v>
                </c:pt>
                <c:pt idx="4" formatCode="0.00%">
                  <c:v>7.0000000000000001E-3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36860656"/>
        <c:axId val="136861048"/>
      </c:barChart>
      <c:catAx>
        <c:axId val="136860656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Bookman Old Style" panose="02050604050505020204" pitchFamily="18" charset="0"/>
                <a:ea typeface="+mn-ea"/>
                <a:cs typeface="+mn-cs"/>
              </a:defRPr>
            </a:pPr>
            <a:endParaRPr lang="en-US"/>
          </a:p>
        </c:txPr>
        <c:crossAx val="136861048"/>
        <c:crosses val="autoZero"/>
        <c:auto val="1"/>
        <c:lblAlgn val="ctr"/>
        <c:lblOffset val="100"/>
        <c:noMultiLvlLbl val="0"/>
      </c:catAx>
      <c:valAx>
        <c:axId val="136861048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crossAx val="1368606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Bookman Old Style" panose="02050604050505020204" pitchFamily="18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Bookman Old Style" panose="02050604050505020204" pitchFamily="18" charset="0"/>
                <a:ea typeface="+mn-ea"/>
                <a:cs typeface="+mn-cs"/>
              </a:defRPr>
            </a:pPr>
            <a:r>
              <a:rPr lang="hu-HU" sz="1800">
                <a:latin typeface="Bookman Old Style" panose="02050604050505020204" pitchFamily="18" charset="0"/>
              </a:rPr>
              <a:t>"Érettség most"</a:t>
            </a:r>
            <a:endParaRPr lang="en-US" sz="1800">
              <a:latin typeface="Bookman Old Style" panose="020506040505050202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Bookman Old Style" panose="02050604050505020204" pitchFamily="18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dLbl>
              <c:idx val="0"/>
              <c:layout>
                <c:manualLayout>
                  <c:x val="4.3243450002788064E-2"/>
                  <c:y val="-3.1471282454761185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800" b="1" i="0" u="none" strike="noStrike" kern="1200" baseline="0">
                      <a:solidFill>
                        <a:schemeClr val="tx1"/>
                      </a:solidFill>
                      <a:latin typeface="Bookman Old Style" panose="02050604050505020204" pitchFamily="18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5.4894954521006054E-2"/>
                      <c:h val="6.9630336333843398E-2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Bookman Old Style" panose="02050604050505020204" pitchFamily="18" charset="0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Munka28!$A$2:$A$8</c:f>
              <c:strCache>
                <c:ptCount val="7"/>
                <c:pt idx="0">
                  <c:v>teljes mértékben</c:v>
                </c:pt>
                <c:pt idx="1">
                  <c:v>nagyrészt igen</c:v>
                </c:pt>
                <c:pt idx="2">
                  <c:v>kis mértékben</c:v>
                </c:pt>
                <c:pt idx="3">
                  <c:v>nem tudom</c:v>
                </c:pt>
                <c:pt idx="4">
                  <c:v>nem túlságosan</c:v>
                </c:pt>
                <c:pt idx="5">
                  <c:v>nagyrészt nem</c:v>
                </c:pt>
                <c:pt idx="6">
                  <c:v>egyáltalán nem</c:v>
                </c:pt>
              </c:strCache>
            </c:strRef>
          </c:cat>
          <c:val>
            <c:numRef>
              <c:f>Munka28!$B$2:$B$8</c:f>
              <c:numCache>
                <c:formatCode>0%</c:formatCode>
                <c:ptCount val="7"/>
                <c:pt idx="0">
                  <c:v>7.0000000000000001E-3</c:v>
                </c:pt>
                <c:pt idx="1">
                  <c:v>3.5000000000000003E-2</c:v>
                </c:pt>
                <c:pt idx="2">
                  <c:v>9.9000000000000005E-2</c:v>
                </c:pt>
                <c:pt idx="3">
                  <c:v>0.184</c:v>
                </c:pt>
                <c:pt idx="4">
                  <c:v>0.248</c:v>
                </c:pt>
                <c:pt idx="5">
                  <c:v>0.255</c:v>
                </c:pt>
                <c:pt idx="6">
                  <c:v>0.17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36861832"/>
        <c:axId val="136862224"/>
      </c:barChart>
      <c:catAx>
        <c:axId val="1368618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cap="none" baseline="0">
                <a:solidFill>
                  <a:schemeClr val="dk1">
                    <a:lumMod val="75000"/>
                    <a:lumOff val="25000"/>
                  </a:schemeClr>
                </a:solidFill>
                <a:latin typeface="Bookman Old Style" panose="02050604050505020204" pitchFamily="18" charset="0"/>
                <a:ea typeface="+mn-ea"/>
                <a:cs typeface="+mn-cs"/>
              </a:defRPr>
            </a:pPr>
            <a:endParaRPr lang="en-US"/>
          </a:p>
        </c:txPr>
        <c:crossAx val="136862224"/>
        <c:crosses val="autoZero"/>
        <c:auto val="1"/>
        <c:lblAlgn val="ctr"/>
        <c:lblOffset val="100"/>
        <c:noMultiLvlLbl val="0"/>
      </c:catAx>
      <c:valAx>
        <c:axId val="136862224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8618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496601386365167"/>
          <c:y val="2.2091816721417764E-3"/>
          <c:w val="0.7844107948044956"/>
          <c:h val="0.84301937730648568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2">
                <a:lumMod val="7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Bookman Old Style" panose="02050604050505020204" pitchFamily="18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Munka9!$A$1:$A$6</c:f>
              <c:strCache>
                <c:ptCount val="6"/>
                <c:pt idx="0">
                  <c:v>továbbtanulás</c:v>
                </c:pt>
                <c:pt idx="1">
                  <c:v>továbbtanulás és mellette munka</c:v>
                </c:pt>
                <c:pt idx="2">
                  <c:v>munkába állás itthon</c:v>
                </c:pt>
                <c:pt idx="3">
                  <c:v>munkába állás küföldön</c:v>
                </c:pt>
                <c:pt idx="4">
                  <c:v>nem tudja</c:v>
                </c:pt>
                <c:pt idx="5">
                  <c:v>egyéb</c:v>
                </c:pt>
              </c:strCache>
            </c:strRef>
          </c:cat>
          <c:val>
            <c:numRef>
              <c:f>Munka9!$B$1:$B$6</c:f>
              <c:numCache>
                <c:formatCode>0%</c:formatCode>
                <c:ptCount val="6"/>
                <c:pt idx="0">
                  <c:v>0.47499999999999998</c:v>
                </c:pt>
                <c:pt idx="1">
                  <c:v>0.35499999999999998</c:v>
                </c:pt>
                <c:pt idx="2">
                  <c:v>0.28000000000000003</c:v>
                </c:pt>
                <c:pt idx="3">
                  <c:v>6.4000000000000001E-2</c:v>
                </c:pt>
                <c:pt idx="4">
                  <c:v>5.7000000000000002E-2</c:v>
                </c:pt>
                <c:pt idx="5">
                  <c:v>2.1000000000000001E-2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36864184"/>
        <c:axId val="136856296"/>
      </c:barChart>
      <c:catAx>
        <c:axId val="1368641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Bookman Old Style" panose="02050604050505020204" pitchFamily="18" charset="0"/>
                <a:ea typeface="+mn-ea"/>
                <a:cs typeface="+mn-cs"/>
              </a:defRPr>
            </a:pPr>
            <a:endParaRPr lang="en-US"/>
          </a:p>
        </c:txPr>
        <c:crossAx val="136856296"/>
        <c:crosses val="autoZero"/>
        <c:auto val="1"/>
        <c:lblAlgn val="ctr"/>
        <c:lblOffset val="100"/>
        <c:noMultiLvlLbl val="0"/>
      </c:catAx>
      <c:valAx>
        <c:axId val="136856296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8641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686766718262782"/>
          <c:y val="2.202339986235367E-3"/>
          <c:w val="0.82250914148551946"/>
          <c:h val="0.7802868894657266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Munka14!$A$2</c:f>
              <c:strCache>
                <c:ptCount val="1"/>
                <c:pt idx="0">
                  <c:v>nagymértékben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Bookman Old Style" panose="02050604050505020204" pitchFamily="18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Munka14!$B$1:$K$1</c:f>
              <c:strCache>
                <c:ptCount val="10"/>
                <c:pt idx="0">
                  <c:v>tanárok javaslata</c:v>
                </c:pt>
                <c:pt idx="1">
                  <c:v>apa javaslata</c:v>
                </c:pt>
                <c:pt idx="2">
                  <c:v>anya javaslata</c:v>
                </c:pt>
                <c:pt idx="3">
                  <c:v>barátok javaslata</c:v>
                </c:pt>
                <c:pt idx="4">
                  <c:v>nevelési tanácsadó</c:v>
                </c:pt>
                <c:pt idx="5">
                  <c:v>intézmény hírneve</c:v>
                </c:pt>
                <c:pt idx="6">
                  <c:v>szakma presztízse</c:v>
                </c:pt>
                <c:pt idx="7">
                  <c:v>saját érdeklődés</c:v>
                </c:pt>
                <c:pt idx="8">
                  <c:v>saját képességek</c:v>
                </c:pt>
                <c:pt idx="9">
                  <c:v>anyanyelven való tanulás</c:v>
                </c:pt>
              </c:strCache>
            </c:strRef>
          </c:cat>
          <c:val>
            <c:numRef>
              <c:f>Munka14!$B$2:$K$2</c:f>
              <c:numCache>
                <c:formatCode>0%</c:formatCode>
                <c:ptCount val="10"/>
                <c:pt idx="0">
                  <c:v>5.7000000000000002E-2</c:v>
                </c:pt>
                <c:pt idx="1">
                  <c:v>0.20300000000000001</c:v>
                </c:pt>
                <c:pt idx="2">
                  <c:v>0.24099999999999999</c:v>
                </c:pt>
                <c:pt idx="3">
                  <c:v>0.10100000000000001</c:v>
                </c:pt>
                <c:pt idx="4">
                  <c:v>0.114</c:v>
                </c:pt>
                <c:pt idx="5">
                  <c:v>0.25900000000000001</c:v>
                </c:pt>
                <c:pt idx="6">
                  <c:v>0.28100000000000003</c:v>
                </c:pt>
                <c:pt idx="7">
                  <c:v>0.22900000000000001</c:v>
                </c:pt>
                <c:pt idx="8">
                  <c:v>0.28599999999999998</c:v>
                </c:pt>
                <c:pt idx="9">
                  <c:v>0.17399999999999999</c:v>
                </c:pt>
              </c:numCache>
            </c:numRef>
          </c:val>
        </c:ser>
        <c:ser>
          <c:idx val="1"/>
          <c:order val="1"/>
          <c:tx>
            <c:strRef>
              <c:f>Munka14!$A$3</c:f>
              <c:strCache>
                <c:ptCount val="1"/>
                <c:pt idx="0">
                  <c:v>jelentősen nagymértékben</c:v>
                </c:pt>
              </c:strCache>
            </c:strRef>
          </c:tx>
          <c:spPr>
            <a:solidFill>
              <a:srgbClr val="C00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Bookman Old Style" panose="02050604050505020204" pitchFamily="18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Munka14!$B$1:$K$1</c:f>
              <c:strCache>
                <c:ptCount val="10"/>
                <c:pt idx="0">
                  <c:v>tanárok javaslata</c:v>
                </c:pt>
                <c:pt idx="1">
                  <c:v>apa javaslata</c:v>
                </c:pt>
                <c:pt idx="2">
                  <c:v>anya javaslata</c:v>
                </c:pt>
                <c:pt idx="3">
                  <c:v>barátok javaslata</c:v>
                </c:pt>
                <c:pt idx="4">
                  <c:v>nevelési tanácsadó</c:v>
                </c:pt>
                <c:pt idx="5">
                  <c:v>intézmény hírneve</c:v>
                </c:pt>
                <c:pt idx="6">
                  <c:v>szakma presztízse</c:v>
                </c:pt>
                <c:pt idx="7">
                  <c:v>saját érdeklődés</c:v>
                </c:pt>
                <c:pt idx="8">
                  <c:v>saját képességek</c:v>
                </c:pt>
                <c:pt idx="9">
                  <c:v>anyanyelven való tanulás</c:v>
                </c:pt>
              </c:strCache>
            </c:strRef>
          </c:cat>
          <c:val>
            <c:numRef>
              <c:f>Munka14!$B$3:$K$3</c:f>
              <c:numCache>
                <c:formatCode>0%</c:formatCode>
                <c:ptCount val="10"/>
                <c:pt idx="0">
                  <c:v>0</c:v>
                </c:pt>
                <c:pt idx="1">
                  <c:v>0.14499999999999999</c:v>
                </c:pt>
                <c:pt idx="2">
                  <c:v>0.182</c:v>
                </c:pt>
                <c:pt idx="3">
                  <c:v>3.5999999999999997E-2</c:v>
                </c:pt>
                <c:pt idx="4">
                  <c:v>1.4E-2</c:v>
                </c:pt>
                <c:pt idx="5">
                  <c:v>4.2999999999999997E-2</c:v>
                </c:pt>
                <c:pt idx="6">
                  <c:v>0.19400000000000001</c:v>
                </c:pt>
                <c:pt idx="7">
                  <c:v>0.70699999999999996</c:v>
                </c:pt>
                <c:pt idx="8">
                  <c:v>0.54300000000000004</c:v>
                </c:pt>
                <c:pt idx="9">
                  <c:v>0.28999999999999998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36862616"/>
        <c:axId val="136857080"/>
      </c:barChart>
      <c:catAx>
        <c:axId val="1368626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cap="none" baseline="0">
                <a:solidFill>
                  <a:schemeClr val="dk1">
                    <a:lumMod val="75000"/>
                    <a:lumOff val="25000"/>
                  </a:schemeClr>
                </a:solidFill>
                <a:latin typeface="Bookman Old Style" panose="02050604050505020204" pitchFamily="18" charset="0"/>
                <a:ea typeface="+mn-ea"/>
                <a:cs typeface="+mn-cs"/>
              </a:defRPr>
            </a:pPr>
            <a:endParaRPr lang="en-US"/>
          </a:p>
        </c:txPr>
        <c:crossAx val="136857080"/>
        <c:crosses val="autoZero"/>
        <c:auto val="1"/>
        <c:lblAlgn val="ctr"/>
        <c:lblOffset val="100"/>
        <c:noMultiLvlLbl val="0"/>
      </c:catAx>
      <c:valAx>
        <c:axId val="136857080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8626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Bookman Old Style" panose="02050604050505020204" pitchFamily="18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Munka3!$A$1:$A$5</c:f>
              <c:strCache>
                <c:ptCount val="5"/>
                <c:pt idx="0">
                  <c:v>teljes mértékben rám bízta</c:v>
                </c:pt>
                <c:pt idx="1">
                  <c:v>az ők elképzeléseit kell, kövessem</c:v>
                </c:pt>
                <c:pt idx="2">
                  <c:v>másokat emlegetnek példának</c:v>
                </c:pt>
                <c:pt idx="3">
                  <c:v>nem tudom</c:v>
                </c:pt>
                <c:pt idx="4">
                  <c:v>egyéb</c:v>
                </c:pt>
              </c:strCache>
            </c:strRef>
          </c:cat>
          <c:val>
            <c:numRef>
              <c:f>Munka3!$B$1:$B$5</c:f>
              <c:numCache>
                <c:formatCode>General</c:formatCode>
                <c:ptCount val="5"/>
                <c:pt idx="0">
                  <c:v>72.3</c:v>
                </c:pt>
                <c:pt idx="1">
                  <c:v>0.7</c:v>
                </c:pt>
                <c:pt idx="2">
                  <c:v>15.6</c:v>
                </c:pt>
                <c:pt idx="3">
                  <c:v>3.5</c:v>
                </c:pt>
                <c:pt idx="4">
                  <c:v>7.1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36857864"/>
        <c:axId val="168495192"/>
      </c:barChart>
      <c:catAx>
        <c:axId val="1368578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cap="none" baseline="0">
                <a:solidFill>
                  <a:schemeClr val="dk1">
                    <a:lumMod val="75000"/>
                    <a:lumOff val="25000"/>
                  </a:schemeClr>
                </a:solidFill>
                <a:latin typeface="Bookman Old Style" panose="02050604050505020204" pitchFamily="18" charset="0"/>
                <a:ea typeface="+mn-ea"/>
                <a:cs typeface="+mn-cs"/>
              </a:defRPr>
            </a:pPr>
            <a:endParaRPr lang="en-US"/>
          </a:p>
        </c:txPr>
        <c:crossAx val="168495192"/>
        <c:crosses val="autoZero"/>
        <c:auto val="1"/>
        <c:lblAlgn val="ctr"/>
        <c:lblOffset val="100"/>
        <c:noMultiLvlLbl val="0"/>
      </c:catAx>
      <c:valAx>
        <c:axId val="168495192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8578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593350831146106"/>
          <c:y val="0.22912037037037036"/>
          <c:w val="0.83906649168853897"/>
          <c:h val="0.421534339457567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'[tervek 2 kategoria - koherencia.xlsx]Munka15'!$A$2</c:f>
              <c:strCache>
                <c:ptCount val="1"/>
                <c:pt idx="0">
                  <c:v>nagyon alacsony</c:v>
                </c:pt>
              </c:strCache>
            </c:strRef>
          </c:tx>
          <c:spPr>
            <a:solidFill>
              <a:srgbClr val="00B0F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cat>
            <c:strRef>
              <c:f>'[tervek 2 kategoria - koherencia.xlsx]Munka15'!$B$1:$P$1</c:f>
              <c:strCache>
                <c:ptCount val="15"/>
                <c:pt idx="0">
                  <c:v>szellemi ösztönzés</c:v>
                </c:pt>
                <c:pt idx="1">
                  <c:v>altruizmus</c:v>
                </c:pt>
                <c:pt idx="2">
                  <c:v>függetlenség</c:v>
                </c:pt>
                <c:pt idx="3">
                  <c:v>presztízs</c:v>
                </c:pt>
                <c:pt idx="4">
                  <c:v>esztétikum</c:v>
                </c:pt>
                <c:pt idx="5">
                  <c:v>társas kapcsolatok</c:v>
                </c:pt>
                <c:pt idx="6">
                  <c:v>biztonság</c:v>
                </c:pt>
                <c:pt idx="7">
                  <c:v>önérvényesítés</c:v>
                </c:pt>
                <c:pt idx="8">
                  <c:v>hierarchia</c:v>
                </c:pt>
                <c:pt idx="9">
                  <c:v>környezet</c:v>
                </c:pt>
                <c:pt idx="10">
                  <c:v>teljesítmény</c:v>
                </c:pt>
                <c:pt idx="11">
                  <c:v>kreativitás</c:v>
                </c:pt>
                <c:pt idx="12">
                  <c:v>irányítás</c:v>
                </c:pt>
                <c:pt idx="13">
                  <c:v>anyagiak</c:v>
                </c:pt>
                <c:pt idx="14">
                  <c:v>változatosság</c:v>
                </c:pt>
              </c:strCache>
            </c:strRef>
          </c:cat>
          <c:val>
            <c:numRef>
              <c:f>'[tervek 2 kategoria - koherencia.xlsx]Munka15'!$B$2:$P$2</c:f>
              <c:numCache>
                <c:formatCode>0%</c:formatCode>
                <c:ptCount val="15"/>
                <c:pt idx="0">
                  <c:v>1.4E-2</c:v>
                </c:pt>
                <c:pt idx="1">
                  <c:v>1.4E-2</c:v>
                </c:pt>
                <c:pt idx="2">
                  <c:v>0</c:v>
                </c:pt>
                <c:pt idx="3">
                  <c:v>7.0000000000000001E-3</c:v>
                </c:pt>
                <c:pt idx="4">
                  <c:v>3.5999999999999997E-2</c:v>
                </c:pt>
                <c:pt idx="5">
                  <c:v>7.0000000000000001E-3</c:v>
                </c:pt>
                <c:pt idx="6">
                  <c:v>0</c:v>
                </c:pt>
                <c:pt idx="7">
                  <c:v>0</c:v>
                </c:pt>
                <c:pt idx="8">
                  <c:v>2.1999999999999999E-2</c:v>
                </c:pt>
                <c:pt idx="9">
                  <c:v>2.1000000000000001E-2</c:v>
                </c:pt>
                <c:pt idx="10">
                  <c:v>2.1000000000000001E-2</c:v>
                </c:pt>
                <c:pt idx="11">
                  <c:v>2.9000000000000001E-2</c:v>
                </c:pt>
                <c:pt idx="12">
                  <c:v>9.4E-2</c:v>
                </c:pt>
                <c:pt idx="13">
                  <c:v>7.0000000000000001E-3</c:v>
                </c:pt>
                <c:pt idx="14">
                  <c:v>1.4E-2</c:v>
                </c:pt>
              </c:numCache>
            </c:numRef>
          </c:val>
        </c:ser>
        <c:ser>
          <c:idx val="1"/>
          <c:order val="1"/>
          <c:tx>
            <c:strRef>
              <c:f>'[tervek 2 kategoria - koherencia.xlsx]Munka15'!$A$3</c:f>
              <c:strCache>
                <c:ptCount val="1"/>
                <c:pt idx="0">
                  <c:v>átlag alatti</c:v>
                </c:pt>
              </c:strCache>
            </c:strRef>
          </c:tx>
          <c:spPr>
            <a:solidFill>
              <a:srgbClr val="FFC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cat>
            <c:strRef>
              <c:f>'[tervek 2 kategoria - koherencia.xlsx]Munka15'!$B$1:$P$1</c:f>
              <c:strCache>
                <c:ptCount val="15"/>
                <c:pt idx="0">
                  <c:v>szellemi ösztönzés</c:v>
                </c:pt>
                <c:pt idx="1">
                  <c:v>altruizmus</c:v>
                </c:pt>
                <c:pt idx="2">
                  <c:v>függetlenség</c:v>
                </c:pt>
                <c:pt idx="3">
                  <c:v>presztízs</c:v>
                </c:pt>
                <c:pt idx="4">
                  <c:v>esztétikum</c:v>
                </c:pt>
                <c:pt idx="5">
                  <c:v>társas kapcsolatok</c:v>
                </c:pt>
                <c:pt idx="6">
                  <c:v>biztonság</c:v>
                </c:pt>
                <c:pt idx="7">
                  <c:v>önérvényesítés</c:v>
                </c:pt>
                <c:pt idx="8">
                  <c:v>hierarchia</c:v>
                </c:pt>
                <c:pt idx="9">
                  <c:v>környezet</c:v>
                </c:pt>
                <c:pt idx="10">
                  <c:v>teljesítmény</c:v>
                </c:pt>
                <c:pt idx="11">
                  <c:v>kreativitás</c:v>
                </c:pt>
                <c:pt idx="12">
                  <c:v>irányítás</c:v>
                </c:pt>
                <c:pt idx="13">
                  <c:v>anyagiak</c:v>
                </c:pt>
                <c:pt idx="14">
                  <c:v>változatosság</c:v>
                </c:pt>
              </c:strCache>
            </c:strRef>
          </c:cat>
          <c:val>
            <c:numRef>
              <c:f>'[tervek 2 kategoria - koherencia.xlsx]Munka15'!$B$3:$P$3</c:f>
              <c:numCache>
                <c:formatCode>0%</c:formatCode>
                <c:ptCount val="15"/>
                <c:pt idx="0">
                  <c:v>0.27900000000000003</c:v>
                </c:pt>
                <c:pt idx="1">
                  <c:v>0.113</c:v>
                </c:pt>
                <c:pt idx="2">
                  <c:v>7.0999999999999994E-2</c:v>
                </c:pt>
                <c:pt idx="3">
                  <c:v>0.05</c:v>
                </c:pt>
                <c:pt idx="4">
                  <c:v>0.317</c:v>
                </c:pt>
                <c:pt idx="5">
                  <c:v>6.4000000000000001E-2</c:v>
                </c:pt>
                <c:pt idx="6">
                  <c:v>7.1999999999999995E-2</c:v>
                </c:pt>
                <c:pt idx="7">
                  <c:v>2.1000000000000001E-2</c:v>
                </c:pt>
                <c:pt idx="8">
                  <c:v>0.18</c:v>
                </c:pt>
                <c:pt idx="9">
                  <c:v>6.4000000000000001E-2</c:v>
                </c:pt>
                <c:pt idx="10">
                  <c:v>0.25700000000000001</c:v>
                </c:pt>
                <c:pt idx="11">
                  <c:v>0.17899999999999999</c:v>
                </c:pt>
                <c:pt idx="12">
                  <c:v>0.34499999999999997</c:v>
                </c:pt>
                <c:pt idx="13">
                  <c:v>0.121</c:v>
                </c:pt>
                <c:pt idx="14">
                  <c:v>0.128</c:v>
                </c:pt>
              </c:numCache>
            </c:numRef>
          </c:val>
        </c:ser>
        <c:ser>
          <c:idx val="2"/>
          <c:order val="2"/>
          <c:tx>
            <c:strRef>
              <c:f>'[tervek 2 kategoria - koherencia.xlsx]Munka15'!$A$4</c:f>
              <c:strCache>
                <c:ptCount val="1"/>
                <c:pt idx="0">
                  <c:v>átlagos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cat>
            <c:strRef>
              <c:f>'[tervek 2 kategoria - koherencia.xlsx]Munka15'!$B$1:$P$1</c:f>
              <c:strCache>
                <c:ptCount val="15"/>
                <c:pt idx="0">
                  <c:v>szellemi ösztönzés</c:v>
                </c:pt>
                <c:pt idx="1">
                  <c:v>altruizmus</c:v>
                </c:pt>
                <c:pt idx="2">
                  <c:v>függetlenség</c:v>
                </c:pt>
                <c:pt idx="3">
                  <c:v>presztízs</c:v>
                </c:pt>
                <c:pt idx="4">
                  <c:v>esztétikum</c:v>
                </c:pt>
                <c:pt idx="5">
                  <c:v>társas kapcsolatok</c:v>
                </c:pt>
                <c:pt idx="6">
                  <c:v>biztonság</c:v>
                </c:pt>
                <c:pt idx="7">
                  <c:v>önérvényesítés</c:v>
                </c:pt>
                <c:pt idx="8">
                  <c:v>hierarchia</c:v>
                </c:pt>
                <c:pt idx="9">
                  <c:v>környezet</c:v>
                </c:pt>
                <c:pt idx="10">
                  <c:v>teljesítmény</c:v>
                </c:pt>
                <c:pt idx="11">
                  <c:v>kreativitás</c:v>
                </c:pt>
                <c:pt idx="12">
                  <c:v>irányítás</c:v>
                </c:pt>
                <c:pt idx="13">
                  <c:v>anyagiak</c:v>
                </c:pt>
                <c:pt idx="14">
                  <c:v>változatosság</c:v>
                </c:pt>
              </c:strCache>
            </c:strRef>
          </c:cat>
          <c:val>
            <c:numRef>
              <c:f>'[tervek 2 kategoria - koherencia.xlsx]Munka15'!$B$4:$P$4</c:f>
              <c:numCache>
                <c:formatCode>0%</c:formatCode>
                <c:ptCount val="15"/>
                <c:pt idx="0">
                  <c:v>0.5</c:v>
                </c:pt>
                <c:pt idx="1">
                  <c:v>0.44700000000000001</c:v>
                </c:pt>
                <c:pt idx="2">
                  <c:v>0.42099999999999999</c:v>
                </c:pt>
                <c:pt idx="3">
                  <c:v>0.45700000000000002</c:v>
                </c:pt>
                <c:pt idx="4">
                  <c:v>0.496</c:v>
                </c:pt>
                <c:pt idx="5">
                  <c:v>0.33600000000000002</c:v>
                </c:pt>
                <c:pt idx="6">
                  <c:v>0.36699999999999999</c:v>
                </c:pt>
                <c:pt idx="7">
                  <c:v>0.33600000000000002</c:v>
                </c:pt>
                <c:pt idx="8">
                  <c:v>0.45300000000000001</c:v>
                </c:pt>
                <c:pt idx="9">
                  <c:v>0.4</c:v>
                </c:pt>
                <c:pt idx="10">
                  <c:v>0.55000000000000004</c:v>
                </c:pt>
                <c:pt idx="11">
                  <c:v>0.32100000000000001</c:v>
                </c:pt>
                <c:pt idx="12">
                  <c:v>0.36</c:v>
                </c:pt>
                <c:pt idx="13">
                  <c:v>0.45</c:v>
                </c:pt>
                <c:pt idx="14">
                  <c:v>0.29799999999999999</c:v>
                </c:pt>
              </c:numCache>
            </c:numRef>
          </c:val>
        </c:ser>
        <c:ser>
          <c:idx val="3"/>
          <c:order val="3"/>
          <c:tx>
            <c:strRef>
              <c:f>'[tervek 2 kategoria - koherencia.xlsx]Munka15'!$A$5</c:f>
              <c:strCache>
                <c:ptCount val="1"/>
                <c:pt idx="0">
                  <c:v>átlag feletti</c:v>
                </c:pt>
              </c:strCache>
            </c:strRef>
          </c:tx>
          <c:spPr>
            <a:solidFill>
              <a:srgbClr val="C00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cat>
            <c:strRef>
              <c:f>'[tervek 2 kategoria - koherencia.xlsx]Munka15'!$B$1:$P$1</c:f>
              <c:strCache>
                <c:ptCount val="15"/>
                <c:pt idx="0">
                  <c:v>szellemi ösztönzés</c:v>
                </c:pt>
                <c:pt idx="1">
                  <c:v>altruizmus</c:v>
                </c:pt>
                <c:pt idx="2">
                  <c:v>függetlenség</c:v>
                </c:pt>
                <c:pt idx="3">
                  <c:v>presztízs</c:v>
                </c:pt>
                <c:pt idx="4">
                  <c:v>esztétikum</c:v>
                </c:pt>
                <c:pt idx="5">
                  <c:v>társas kapcsolatok</c:v>
                </c:pt>
                <c:pt idx="6">
                  <c:v>biztonság</c:v>
                </c:pt>
                <c:pt idx="7">
                  <c:v>önérvényesítés</c:v>
                </c:pt>
                <c:pt idx="8">
                  <c:v>hierarchia</c:v>
                </c:pt>
                <c:pt idx="9">
                  <c:v>környezet</c:v>
                </c:pt>
                <c:pt idx="10">
                  <c:v>teljesítmény</c:v>
                </c:pt>
                <c:pt idx="11">
                  <c:v>kreativitás</c:v>
                </c:pt>
                <c:pt idx="12">
                  <c:v>irányítás</c:v>
                </c:pt>
                <c:pt idx="13">
                  <c:v>anyagiak</c:v>
                </c:pt>
                <c:pt idx="14">
                  <c:v>változatosság</c:v>
                </c:pt>
              </c:strCache>
            </c:strRef>
          </c:cat>
          <c:val>
            <c:numRef>
              <c:f>'[tervek 2 kategoria - koherencia.xlsx]Munka15'!$B$5:$P$5</c:f>
              <c:numCache>
                <c:formatCode>0%</c:formatCode>
                <c:ptCount val="15"/>
                <c:pt idx="0">
                  <c:v>0.20699999999999999</c:v>
                </c:pt>
                <c:pt idx="1">
                  <c:v>0.42599999999999999</c:v>
                </c:pt>
                <c:pt idx="2">
                  <c:v>0.50700000000000001</c:v>
                </c:pt>
                <c:pt idx="3">
                  <c:v>0.48599999999999999</c:v>
                </c:pt>
                <c:pt idx="4">
                  <c:v>0.151</c:v>
                </c:pt>
                <c:pt idx="5">
                  <c:v>0.59299999999999997</c:v>
                </c:pt>
                <c:pt idx="6">
                  <c:v>0.56100000000000005</c:v>
                </c:pt>
                <c:pt idx="7">
                  <c:v>0.64300000000000002</c:v>
                </c:pt>
                <c:pt idx="8">
                  <c:v>0.34499999999999997</c:v>
                </c:pt>
                <c:pt idx="9">
                  <c:v>0.51400000000000001</c:v>
                </c:pt>
                <c:pt idx="10">
                  <c:v>0.17100000000000001</c:v>
                </c:pt>
                <c:pt idx="11">
                  <c:v>0.47099999999999997</c:v>
                </c:pt>
                <c:pt idx="12">
                  <c:v>0.20100000000000001</c:v>
                </c:pt>
                <c:pt idx="13">
                  <c:v>0.42099999999999999</c:v>
                </c:pt>
                <c:pt idx="14">
                  <c:v>0.56000000000000005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axId val="168495976"/>
        <c:axId val="168496368"/>
      </c:barChart>
      <c:catAx>
        <c:axId val="1684959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Bookman Old Style" panose="02050604050505020204" pitchFamily="18" charset="0"/>
                <a:ea typeface="+mn-ea"/>
                <a:cs typeface="+mn-cs"/>
              </a:defRPr>
            </a:pPr>
            <a:endParaRPr lang="en-US"/>
          </a:p>
        </c:txPr>
        <c:crossAx val="168496368"/>
        <c:crosses val="autoZero"/>
        <c:auto val="1"/>
        <c:lblAlgn val="ctr"/>
        <c:lblOffset val="100"/>
        <c:noMultiLvlLbl val="0"/>
      </c:catAx>
      <c:valAx>
        <c:axId val="168496368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+mn-ea"/>
                <a:cs typeface="+mn-cs"/>
              </a:defRPr>
            </a:pPr>
            <a:endParaRPr lang="en-US"/>
          </a:p>
        </c:txPr>
        <c:crossAx val="1684959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Munka21!$A$2</c:f>
              <c:strCache>
                <c:ptCount val="1"/>
                <c:pt idx="0">
                  <c:v>férfi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chemeClr val="lt1"/>
                    </a:solidFill>
                    <a:latin typeface="Bookman Old Style" panose="02050604050505020204" pitchFamily="18" charset="0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Munka21!$B$1:$C$1</c:f>
              <c:strCache>
                <c:ptCount val="2"/>
                <c:pt idx="0">
                  <c:v>átlag alatti</c:v>
                </c:pt>
                <c:pt idx="1">
                  <c:v>átlag feletti</c:v>
                </c:pt>
              </c:strCache>
            </c:strRef>
          </c:cat>
          <c:val>
            <c:numRef>
              <c:f>Munka21!$B$2:$C$2</c:f>
              <c:numCache>
                <c:formatCode>0%</c:formatCode>
                <c:ptCount val="2"/>
                <c:pt idx="0">
                  <c:v>0.51</c:v>
                </c:pt>
                <c:pt idx="1">
                  <c:v>0.49</c:v>
                </c:pt>
              </c:numCache>
            </c:numRef>
          </c:val>
        </c:ser>
        <c:ser>
          <c:idx val="1"/>
          <c:order val="1"/>
          <c:tx>
            <c:strRef>
              <c:f>Munka21!$A$3</c:f>
              <c:strCache>
                <c:ptCount val="1"/>
                <c:pt idx="0">
                  <c:v>nő</c:v>
                </c:pt>
              </c:strCache>
            </c:strRef>
          </c:tx>
          <c:spPr>
            <a:solidFill>
              <a:srgbClr val="FF0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chemeClr val="lt1"/>
                    </a:solidFill>
                    <a:latin typeface="Bookman Old Style" panose="02050604050505020204" pitchFamily="18" charset="0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Munka21!$B$1:$C$1</c:f>
              <c:strCache>
                <c:ptCount val="2"/>
                <c:pt idx="0">
                  <c:v>átlag alatti</c:v>
                </c:pt>
                <c:pt idx="1">
                  <c:v>átlag feletti</c:v>
                </c:pt>
              </c:strCache>
            </c:strRef>
          </c:cat>
          <c:val>
            <c:numRef>
              <c:f>Munka21!$B$3:$C$3</c:f>
              <c:numCache>
                <c:formatCode>0%</c:formatCode>
                <c:ptCount val="2"/>
                <c:pt idx="0">
                  <c:v>0.52800000000000002</c:v>
                </c:pt>
                <c:pt idx="1">
                  <c:v>0.47199999999999998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35525928"/>
        <c:axId val="135526312"/>
      </c:barChart>
      <c:catAx>
        <c:axId val="1355259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Bookman Old Style" panose="02050604050505020204" pitchFamily="18" charset="0"/>
                <a:ea typeface="+mn-ea"/>
                <a:cs typeface="+mn-cs"/>
              </a:defRPr>
            </a:pPr>
            <a:endParaRPr lang="en-US"/>
          </a:p>
        </c:txPr>
        <c:crossAx val="135526312"/>
        <c:crosses val="autoZero"/>
        <c:auto val="1"/>
        <c:lblAlgn val="ctr"/>
        <c:lblOffset val="100"/>
        <c:noMultiLvlLbl val="0"/>
      </c:catAx>
      <c:valAx>
        <c:axId val="135526312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355259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Bookman Old Style" panose="02050604050505020204" pitchFamily="18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Munka20!$B$1</c:f>
              <c:strCache>
                <c:ptCount val="1"/>
                <c:pt idx="0">
                  <c:v>átlag alatti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lt1"/>
                    </a:solidFill>
                    <a:latin typeface="Bookman Old Style" panose="02050604050505020204" pitchFamily="18" charset="0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Munka20!$A$2:$A$6</c:f>
              <c:strCache>
                <c:ptCount val="5"/>
                <c:pt idx="0">
                  <c:v>intenzív matematika-informatika</c:v>
                </c:pt>
                <c:pt idx="1">
                  <c:v>matematika informatika</c:v>
                </c:pt>
                <c:pt idx="2">
                  <c:v>biológia-kémia</c:v>
                </c:pt>
                <c:pt idx="3">
                  <c:v>filológia</c:v>
                </c:pt>
                <c:pt idx="4">
                  <c:v>társadalomtudomány</c:v>
                </c:pt>
              </c:strCache>
            </c:strRef>
          </c:cat>
          <c:val>
            <c:numRef>
              <c:f>Munka20!$B$2:$B$6</c:f>
              <c:numCache>
                <c:formatCode>0%</c:formatCode>
                <c:ptCount val="5"/>
                <c:pt idx="0">
                  <c:v>0.28000000000000003</c:v>
                </c:pt>
                <c:pt idx="1">
                  <c:v>0.65500000000000003</c:v>
                </c:pt>
                <c:pt idx="2">
                  <c:v>0.41399999999999998</c:v>
                </c:pt>
                <c:pt idx="3">
                  <c:v>0.67900000000000005</c:v>
                </c:pt>
                <c:pt idx="4">
                  <c:v>0.55200000000000005</c:v>
                </c:pt>
              </c:numCache>
            </c:numRef>
          </c:val>
        </c:ser>
        <c:ser>
          <c:idx val="1"/>
          <c:order val="1"/>
          <c:tx>
            <c:strRef>
              <c:f>Munka20!$C$1</c:f>
              <c:strCache>
                <c:ptCount val="1"/>
                <c:pt idx="0">
                  <c:v>átlag feletti</c:v>
                </c:pt>
              </c:strCache>
            </c:strRef>
          </c:tx>
          <c:spPr>
            <a:solidFill>
              <a:schemeClr val="accent1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lt1"/>
                    </a:solidFill>
                    <a:latin typeface="Bookman Old Style" panose="02050604050505020204" pitchFamily="18" charset="0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Munka20!$A$2:$A$6</c:f>
              <c:strCache>
                <c:ptCount val="5"/>
                <c:pt idx="0">
                  <c:v>intenzív matematika-informatika</c:v>
                </c:pt>
                <c:pt idx="1">
                  <c:v>matematika informatika</c:v>
                </c:pt>
                <c:pt idx="2">
                  <c:v>biológia-kémia</c:v>
                </c:pt>
                <c:pt idx="3">
                  <c:v>filológia</c:v>
                </c:pt>
                <c:pt idx="4">
                  <c:v>társadalomtudomány</c:v>
                </c:pt>
              </c:strCache>
            </c:strRef>
          </c:cat>
          <c:val>
            <c:numRef>
              <c:f>Munka20!$C$2:$C$6</c:f>
              <c:numCache>
                <c:formatCode>0%</c:formatCode>
                <c:ptCount val="5"/>
                <c:pt idx="0">
                  <c:v>0.72</c:v>
                </c:pt>
                <c:pt idx="1">
                  <c:v>0.34499999999999997</c:v>
                </c:pt>
                <c:pt idx="2">
                  <c:v>0.58599999999999997</c:v>
                </c:pt>
                <c:pt idx="3">
                  <c:v>0.32100000000000001</c:v>
                </c:pt>
                <c:pt idx="4">
                  <c:v>0.44800000000000001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71645256"/>
        <c:axId val="138311144"/>
      </c:barChart>
      <c:catAx>
        <c:axId val="171645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+mn-ea"/>
                <a:cs typeface="+mn-cs"/>
              </a:defRPr>
            </a:pPr>
            <a:endParaRPr lang="en-US"/>
          </a:p>
        </c:txPr>
        <c:crossAx val="138311144"/>
        <c:crosses val="autoZero"/>
        <c:auto val="1"/>
        <c:lblAlgn val="ctr"/>
        <c:lblOffset val="100"/>
        <c:noMultiLvlLbl val="0"/>
      </c:catAx>
      <c:valAx>
        <c:axId val="138311144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71645256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dk1">
                <a:lumMod val="35000"/>
                <a:lumOff val="6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4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2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903F21-4F86-4907-B46B-D4C4592F7C65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8E044F-9F84-4961-B330-FC0347EED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720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8E044F-9F84-4961-B330-FC0347EEDCF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5163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8E044F-9F84-4961-B330-FC0347EEDCF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6121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8E044F-9F84-4961-B330-FC0347EEDCF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4510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8E044F-9F84-4961-B330-FC0347EEDCF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6224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8E044F-9F84-4961-B330-FC0347EEDCF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8060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CEF15-E7A1-4D65-8943-448720202BF8}" type="datetimeFigureOut">
              <a:rPr lang="en-US" smtClean="0"/>
              <a:t>9/21/2017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D4D1BCC-8A63-4F72-B1E1-4857408B36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72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CEF15-E7A1-4D65-8943-448720202BF8}" type="datetimeFigureOut">
              <a:rPr lang="en-US" smtClean="0"/>
              <a:t>9/21/2017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D4D1BCC-8A63-4F72-B1E1-4857408B36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715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CEF15-E7A1-4D65-8943-448720202BF8}" type="datetimeFigureOut">
              <a:rPr lang="en-US" smtClean="0"/>
              <a:t>9/21/2017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D4D1BCC-8A63-4F72-B1E1-4857408B363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993138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CEF15-E7A1-4D65-8943-448720202BF8}" type="datetimeFigureOut">
              <a:rPr lang="en-US" smtClean="0"/>
              <a:t>9/21/2017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D4D1BCC-8A63-4F72-B1E1-4857408B36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7009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évkártya idéze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CEF15-E7A1-4D65-8943-448720202BF8}" type="datetimeFigureOut">
              <a:rPr lang="en-US" smtClean="0"/>
              <a:t>9/21/2017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D4D1BCC-8A63-4F72-B1E1-4857408B363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790156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gaz vagy ham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CEF15-E7A1-4D65-8943-448720202BF8}" type="datetimeFigureOut">
              <a:rPr lang="en-US" smtClean="0"/>
              <a:t>9/21/2017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D4D1BCC-8A63-4F72-B1E1-4857408B36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08770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CEF15-E7A1-4D65-8943-448720202BF8}" type="datetimeFigureOut">
              <a:rPr lang="en-US" smtClean="0"/>
              <a:t>9/21/2017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D1BCC-8A63-4F72-B1E1-4857408B36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8905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CEF15-E7A1-4D65-8943-448720202BF8}" type="datetimeFigureOut">
              <a:rPr lang="en-US" smtClean="0"/>
              <a:t>9/21/2017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D1BCC-8A63-4F72-B1E1-4857408B36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096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CEF15-E7A1-4D65-8943-448720202BF8}" type="datetimeFigureOut">
              <a:rPr lang="en-US" smtClean="0"/>
              <a:t>9/21/2017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D1BCC-8A63-4F72-B1E1-4857408B36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229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CEF15-E7A1-4D65-8943-448720202BF8}" type="datetimeFigureOut">
              <a:rPr lang="en-US" smtClean="0"/>
              <a:t>9/21/2017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D4D1BCC-8A63-4F72-B1E1-4857408B36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999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CEF15-E7A1-4D65-8943-448720202BF8}" type="datetimeFigureOut">
              <a:rPr lang="en-US" smtClean="0"/>
              <a:t>9/21/2017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D4D1BCC-8A63-4F72-B1E1-4857408B36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431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CEF15-E7A1-4D65-8943-448720202BF8}" type="datetimeFigureOut">
              <a:rPr lang="en-US" smtClean="0"/>
              <a:t>9/21/2017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D4D1BCC-8A63-4F72-B1E1-4857408B36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005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CEF15-E7A1-4D65-8943-448720202BF8}" type="datetimeFigureOut">
              <a:rPr lang="en-US" smtClean="0"/>
              <a:t>9/21/2017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D1BCC-8A63-4F72-B1E1-4857408B36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358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CEF15-E7A1-4D65-8943-448720202BF8}" type="datetimeFigureOut">
              <a:rPr lang="en-US" smtClean="0"/>
              <a:t>9/21/2017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D1BCC-8A63-4F72-B1E1-4857408B36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992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CEF15-E7A1-4D65-8943-448720202BF8}" type="datetimeFigureOut">
              <a:rPr lang="en-US" smtClean="0"/>
              <a:t>9/21/2017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D1BCC-8A63-4F72-B1E1-4857408B36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26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CEF15-E7A1-4D65-8943-448720202BF8}" type="datetimeFigureOut">
              <a:rPr lang="en-US" smtClean="0"/>
              <a:t>9/21/2017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D4D1BCC-8A63-4F72-B1E1-4857408B36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8934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8CEF15-E7A1-4D65-8943-448720202BF8}" type="datetimeFigureOut">
              <a:rPr lang="en-US" smtClean="0"/>
              <a:t>9/21/2017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D4D1BCC-8A63-4F72-B1E1-4857408B36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376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  <p:sldLayoutId id="2147483888" r:id="rId2"/>
    <p:sldLayoutId id="2147483889" r:id="rId3"/>
    <p:sldLayoutId id="2147483890" r:id="rId4"/>
    <p:sldLayoutId id="2147483891" r:id="rId5"/>
    <p:sldLayoutId id="2147483892" r:id="rId6"/>
    <p:sldLayoutId id="2147483893" r:id="rId7"/>
    <p:sldLayoutId id="2147483894" r:id="rId8"/>
    <p:sldLayoutId id="2147483895" r:id="rId9"/>
    <p:sldLayoutId id="2147483896" r:id="rId10"/>
    <p:sldLayoutId id="2147483897" r:id="rId11"/>
    <p:sldLayoutId id="2147483898" r:id="rId12"/>
    <p:sldLayoutId id="2147483899" r:id="rId13"/>
    <p:sldLayoutId id="2147483900" r:id="rId14"/>
    <p:sldLayoutId id="2147483901" r:id="rId15"/>
    <p:sldLayoutId id="214748390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zociol&#243;gia.eu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hu-HU" smtClean="0"/>
              <a:t/>
            </a:r>
            <a:br>
              <a:rPr lang="hu-HU" smtClean="0"/>
            </a:br>
            <a:r>
              <a:rPr lang="hu-HU" smtClean="0"/>
              <a:t/>
            </a:r>
            <a:br>
              <a:rPr lang="hu-HU" smtClean="0"/>
            </a:br>
            <a:r>
              <a:rPr lang="hu-HU" smtClean="0"/>
              <a:t/>
            </a:r>
            <a:br>
              <a:rPr lang="hu-HU" smtClean="0"/>
            </a:br>
            <a:r>
              <a:rPr lang="hu-HU" smtClean="0"/>
              <a:t/>
            </a:r>
            <a:br>
              <a:rPr lang="hu-HU" smtClean="0"/>
            </a:br>
            <a:r>
              <a:rPr lang="hu-HU" smtClean="0"/>
              <a:t/>
            </a:r>
            <a:br>
              <a:rPr lang="hu-HU" smtClean="0"/>
            </a:br>
            <a:endParaRPr lang="en-US" dirty="0"/>
          </a:p>
        </p:txBody>
      </p:sp>
      <p:sp>
        <p:nvSpPr>
          <p:cNvPr id="4" name="Alcím 3"/>
          <p:cNvSpPr>
            <a:spLocks noGrp="1"/>
          </p:cNvSpPr>
          <p:nvPr>
            <p:ph type="subTitle" idx="1"/>
          </p:nvPr>
        </p:nvSpPr>
        <p:spPr>
          <a:xfrm>
            <a:off x="2589213" y="1746914"/>
            <a:ext cx="8915399" cy="323452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hu-HU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„Kutatónak lenni azt is jelenti, hogy te vagy az első, aki megért valamit. Ez egy fantasztikus érzés, amit ha soha nem éreztél, nehéz megérteni</a:t>
            </a:r>
            <a:r>
              <a:rPr lang="hu-H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.”</a:t>
            </a:r>
          </a:p>
          <a:p>
            <a:r>
              <a:rPr lang="hu-H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					</a:t>
            </a:r>
            <a:r>
              <a:rPr lang="hu-H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(</a:t>
            </a:r>
            <a:r>
              <a:rPr lang="hu-H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Forrás: </a:t>
            </a:r>
            <a:r>
              <a:rPr lang="hu-HU" sz="2400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hlinkClick r:id="rId2"/>
              </a:rPr>
              <a:t>www.szociológia.eu</a:t>
            </a:r>
            <a:r>
              <a:rPr lang="hu-HU" sz="2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, 2017.07.10.</a:t>
            </a:r>
            <a:r>
              <a:rPr lang="hu-H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)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0204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883390" y="696686"/>
            <a:ext cx="9572009" cy="653144"/>
          </a:xfrm>
        </p:spPr>
        <p:txBody>
          <a:bodyPr>
            <a:normAutofit/>
          </a:bodyPr>
          <a:lstStyle/>
          <a:p>
            <a:pPr algn="ctr"/>
            <a:r>
              <a:rPr lang="hu-H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A minta bemutatása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graphicFrame>
        <p:nvGraphicFramePr>
          <p:cNvPr id="5" name="Tartalom helye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7724815"/>
              </p:ext>
            </p:extLst>
          </p:nvPr>
        </p:nvGraphicFramePr>
        <p:xfrm>
          <a:off x="3178629" y="1668465"/>
          <a:ext cx="7910285" cy="4471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7405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3193576" y="2197290"/>
            <a:ext cx="8311036" cy="1542197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hu-H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A kutatás eredményeinek a bemutatása a hipotézisek mentén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5785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220872" y="532263"/>
            <a:ext cx="8338781" cy="627797"/>
          </a:xfrm>
        </p:spPr>
        <p:txBody>
          <a:bodyPr>
            <a:normAutofit fontScale="90000"/>
          </a:bodyPr>
          <a:lstStyle/>
          <a:p>
            <a:r>
              <a:rPr lang="hu-H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 1. A pályaválasztási 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érettség </a:t>
            </a:r>
            <a:r>
              <a:rPr lang="hu-H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faktorai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graphicFrame>
        <p:nvGraphicFramePr>
          <p:cNvPr id="13" name="Tartalom helye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2378909"/>
              </p:ext>
            </p:extLst>
          </p:nvPr>
        </p:nvGraphicFramePr>
        <p:xfrm>
          <a:off x="2138837" y="1351128"/>
          <a:ext cx="8915400" cy="52674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3509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828801" y="624110"/>
            <a:ext cx="9675812" cy="727018"/>
          </a:xfrm>
        </p:spPr>
        <p:txBody>
          <a:bodyPr>
            <a:normAutofit/>
          </a:bodyPr>
          <a:lstStyle/>
          <a:p>
            <a:r>
              <a:rPr lang="hu-H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A pályaválasztási érettség szubjektív megítélése 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graphicFrame>
        <p:nvGraphicFramePr>
          <p:cNvPr id="4" name="Tartalom hely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5663929"/>
              </p:ext>
            </p:extLst>
          </p:nvPr>
        </p:nvGraphicFramePr>
        <p:xfrm>
          <a:off x="2988859" y="1692322"/>
          <a:ext cx="8052179" cy="44767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1605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45132"/>
          </a:xfrm>
        </p:spPr>
        <p:txBody>
          <a:bodyPr>
            <a:normAutofit/>
          </a:bodyPr>
          <a:lstStyle/>
          <a:p>
            <a:r>
              <a:rPr lang="hu-H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 A pályaválasztással kapcsolatos </a:t>
            </a:r>
            <a:r>
              <a:rPr lang="hu-H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tervek 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graphicFrame>
        <p:nvGraphicFramePr>
          <p:cNvPr id="4" name="Tartalom hely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1283324"/>
              </p:ext>
            </p:extLst>
          </p:nvPr>
        </p:nvGraphicFramePr>
        <p:xfrm>
          <a:off x="2589213" y="1651000"/>
          <a:ext cx="8915400" cy="4598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6801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19617" y="341194"/>
            <a:ext cx="9771347" cy="1132765"/>
          </a:xfrm>
        </p:spPr>
        <p:txBody>
          <a:bodyPr>
            <a:noAutofit/>
          </a:bodyPr>
          <a:lstStyle/>
          <a:p>
            <a:pPr algn="ctr"/>
            <a:r>
              <a:rPr lang="hu-H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A pályaválasztással kapcsolatos </a:t>
            </a:r>
            <a:r>
              <a:rPr lang="hu-H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döntés </a:t>
            </a:r>
            <a:r>
              <a:rPr lang="hu-H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tényezőinek a jelentősége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graphicFrame>
        <p:nvGraphicFramePr>
          <p:cNvPr id="4" name="Tartalom hely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9029699"/>
              </p:ext>
            </p:extLst>
          </p:nvPr>
        </p:nvGraphicFramePr>
        <p:xfrm>
          <a:off x="1937982" y="1774210"/>
          <a:ext cx="9415818" cy="46948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8707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251881" y="624110"/>
            <a:ext cx="9252731" cy="1122803"/>
          </a:xfrm>
        </p:spPr>
        <p:txBody>
          <a:bodyPr>
            <a:normAutofit/>
          </a:bodyPr>
          <a:lstStyle/>
          <a:p>
            <a:pPr algn="ctr"/>
            <a:r>
              <a:rPr lang="hu-H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A család viszonyulása a pályaválasztási döntéshez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graphicFrame>
        <p:nvGraphicFramePr>
          <p:cNvPr id="4" name="Tartalom hely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8410216"/>
              </p:ext>
            </p:extLst>
          </p:nvPr>
        </p:nvGraphicFramePr>
        <p:xfrm>
          <a:off x="2589213" y="2133600"/>
          <a:ext cx="8915400" cy="43894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9838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930400" y="478967"/>
            <a:ext cx="10014857" cy="667661"/>
          </a:xfrm>
        </p:spPr>
        <p:txBody>
          <a:bodyPr>
            <a:noAutofit/>
          </a:bodyPr>
          <a:lstStyle/>
          <a:p>
            <a:pPr algn="ctr"/>
            <a:r>
              <a:rPr lang="hu-H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2. A </a:t>
            </a:r>
            <a:r>
              <a:rPr lang="hu-H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munkaértékek </a:t>
            </a:r>
            <a:r>
              <a:rPr lang="hu-H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jelentőségének a vizsgálata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graphicFrame>
        <p:nvGraphicFramePr>
          <p:cNvPr id="4" name="Tartalom hely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6032271"/>
              </p:ext>
            </p:extLst>
          </p:nvPr>
        </p:nvGraphicFramePr>
        <p:xfrm>
          <a:off x="1719618" y="1433015"/>
          <a:ext cx="9509223" cy="486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3024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815152" y="514928"/>
            <a:ext cx="9689460" cy="1109156"/>
          </a:xfrm>
        </p:spPr>
        <p:txBody>
          <a:bodyPr>
            <a:normAutofit/>
          </a:bodyPr>
          <a:lstStyle/>
          <a:p>
            <a:pPr algn="ctr"/>
            <a:r>
              <a:rPr lang="hu-H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A koherencia érzet </a:t>
            </a:r>
            <a:r>
              <a:rPr lang="hu-H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mértékének a vizsgálata nemek szerint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graphicFrame>
        <p:nvGraphicFramePr>
          <p:cNvPr id="4" name="Tartalom hely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9170449"/>
              </p:ext>
            </p:extLst>
          </p:nvPr>
        </p:nvGraphicFramePr>
        <p:xfrm>
          <a:off x="1815152" y="1911350"/>
          <a:ext cx="9689461" cy="4830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44710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60561" y="624110"/>
            <a:ext cx="9744051" cy="1280890"/>
          </a:xfrm>
        </p:spPr>
        <p:txBody>
          <a:bodyPr>
            <a:normAutofit/>
          </a:bodyPr>
          <a:lstStyle/>
          <a:p>
            <a:pPr algn="ctr"/>
            <a:r>
              <a:rPr lang="hu-H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A koherencia érzet mértékének a vizsgálata </a:t>
            </a:r>
            <a:r>
              <a:rPr lang="hu-H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szakok szerint</a:t>
            </a:r>
            <a:endParaRPr lang="en-US" sz="3200" dirty="0"/>
          </a:p>
        </p:txBody>
      </p:sp>
      <p:graphicFrame>
        <p:nvGraphicFramePr>
          <p:cNvPr id="4" name="Tartalom hely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9191049"/>
              </p:ext>
            </p:extLst>
          </p:nvPr>
        </p:nvGraphicFramePr>
        <p:xfrm>
          <a:off x="2327245" y="1905000"/>
          <a:ext cx="8915400" cy="42457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18241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992572" y="586855"/>
            <a:ext cx="9361227" cy="696036"/>
          </a:xfrm>
        </p:spPr>
        <p:txBody>
          <a:bodyPr>
            <a:normAutofit/>
          </a:bodyPr>
          <a:lstStyle/>
          <a:p>
            <a:pPr algn="ctr"/>
            <a:r>
              <a:rPr lang="hu-H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A kutatás előzményei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497540" y="1419367"/>
            <a:ext cx="9225887" cy="524074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hu-HU" sz="2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A végzősök pályaválasztási attitűdjével kapcsolatos tanácsadói tapasztalatok: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hu-HU" sz="2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 </a:t>
            </a:r>
            <a:r>
              <a:rPr lang="hu-HU" sz="2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1. az egyéni pályaorientációs tanácsadás igényének a növekedése (magára hagyottság)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hu-HU" sz="2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 2.a frontális beszélgetések tapasztalata: bizonytalanság a jövőt illetően, a jövő bejósolhatóságának a fokozott igénye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hu-HU" sz="2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Mindezek leképezése kutatási téma formájába</a:t>
            </a:r>
            <a:endParaRPr lang="en-US" sz="2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  <a:p>
            <a:pPr marL="0" indent="0">
              <a:lnSpc>
                <a:spcPct val="210000"/>
              </a:lnSpc>
              <a:buNone/>
            </a:pPr>
            <a:endParaRPr lang="hu-HU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35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828801" y="624110"/>
            <a:ext cx="9675811" cy="1280890"/>
          </a:xfrm>
        </p:spPr>
        <p:txBody>
          <a:bodyPr>
            <a:normAutofit/>
          </a:bodyPr>
          <a:lstStyle/>
          <a:p>
            <a:pPr algn="ctr"/>
            <a:r>
              <a:rPr lang="hu-H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Családban elhangzott – jövővel kapcsolatos üzenetek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249714" y="2685143"/>
            <a:ext cx="9066212" cy="385019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hu-H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19 kijelentés  - 3 faktor, a legnagyobb faktorsúlyú mondatok alapján:</a:t>
            </a:r>
          </a:p>
          <a:p>
            <a:pPr marL="0" indent="0">
              <a:lnSpc>
                <a:spcPct val="150000"/>
              </a:lnSpc>
              <a:buNone/>
            </a:pPr>
            <a:endParaRPr lang="hu-H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  <a:p>
            <a:pPr>
              <a:lnSpc>
                <a:spcPct val="150000"/>
              </a:lnSpc>
            </a:pPr>
            <a:r>
              <a:rPr lang="hu-H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1. </a:t>
            </a:r>
            <a:r>
              <a:rPr lang="hu-H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Érzelmi jellegű, érdeklődésre, motivációra alapozó mondatok (n=9</a:t>
            </a:r>
            <a:r>
              <a:rPr lang="hu-H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hu-H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2. </a:t>
            </a:r>
            <a:r>
              <a:rPr lang="hu-H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Racionális jellegű, ésszerűségre intő mondatok (n=7</a:t>
            </a:r>
            <a:r>
              <a:rPr lang="hu-H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hu-H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3. </a:t>
            </a:r>
            <a:r>
              <a:rPr lang="hu-H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Nyitottságra alapozó mondatok (n=2). </a:t>
            </a:r>
            <a:endParaRPr lang="hu-H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72800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640115" y="391887"/>
            <a:ext cx="9971314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hu-HU" sz="2800" dirty="0" smtClean="0"/>
              <a:t>1. </a:t>
            </a:r>
            <a:r>
              <a:rPr lang="hu-H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Érzelmi jellegű, érdeklődésre, motivációra alapozó mondatok</a:t>
            </a:r>
            <a:endParaRPr lang="en-US" sz="2800" dirty="0"/>
          </a:p>
        </p:txBody>
      </p:sp>
      <p:graphicFrame>
        <p:nvGraphicFramePr>
          <p:cNvPr id="4" name="Tartalom hely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9157915"/>
              </p:ext>
            </p:extLst>
          </p:nvPr>
        </p:nvGraphicFramePr>
        <p:xfrm>
          <a:off x="1233714" y="1306287"/>
          <a:ext cx="10270899" cy="5196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547332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12687" y="624110"/>
            <a:ext cx="10043884" cy="841833"/>
          </a:xfrm>
        </p:spPr>
        <p:txBody>
          <a:bodyPr>
            <a:normAutofit/>
          </a:bodyPr>
          <a:lstStyle/>
          <a:p>
            <a:pPr algn="ctr"/>
            <a:r>
              <a:rPr lang="hu-HU" sz="3200" dirty="0" smtClean="0">
                <a:latin typeface="Bookman Old Style" panose="02050604050505020204" pitchFamily="18" charset="0"/>
              </a:rPr>
              <a:t>2. Racionális jellegű, ésszerűségre intő mondatok</a:t>
            </a:r>
            <a:endParaRPr lang="en-US" sz="3200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4" name="Tartalom hely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0013723"/>
              </p:ext>
            </p:extLst>
          </p:nvPr>
        </p:nvGraphicFramePr>
        <p:xfrm>
          <a:off x="1306286" y="1596571"/>
          <a:ext cx="10198327" cy="50219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181556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56229" y="624110"/>
            <a:ext cx="9748383" cy="609604"/>
          </a:xfrm>
        </p:spPr>
        <p:txBody>
          <a:bodyPr>
            <a:normAutofit fontScale="90000"/>
          </a:bodyPr>
          <a:lstStyle/>
          <a:p>
            <a:pPr algn="ctr"/>
            <a:r>
              <a:rPr lang="hu-H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3. Nyitottságra 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alapozó mondatok</a:t>
            </a:r>
            <a:endParaRPr lang="en-US" dirty="0"/>
          </a:p>
        </p:txBody>
      </p:sp>
      <p:graphicFrame>
        <p:nvGraphicFramePr>
          <p:cNvPr id="4" name="Tartalom hely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4506509"/>
              </p:ext>
            </p:extLst>
          </p:nvPr>
        </p:nvGraphicFramePr>
        <p:xfrm>
          <a:off x="2075543" y="1799771"/>
          <a:ext cx="9429070" cy="48187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829620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669143" y="624110"/>
            <a:ext cx="10160000" cy="1001490"/>
          </a:xfrm>
        </p:spPr>
        <p:txBody>
          <a:bodyPr>
            <a:noAutofit/>
          </a:bodyPr>
          <a:lstStyle/>
          <a:p>
            <a:pPr algn="ctr"/>
            <a:r>
              <a:rPr lang="hu-HU" sz="3200" b="1" dirty="0" smtClean="0">
                <a:latin typeface="Bookman Old Style" panose="02050604050505020204" pitchFamily="18" charset="0"/>
              </a:rPr>
              <a:t> </a:t>
            </a:r>
            <a:r>
              <a:rPr lang="hu-H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A kutatás kvalitatív szakaszában végzett egyéni </a:t>
            </a:r>
            <a:r>
              <a:rPr lang="hu-H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interjúk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553029" y="1857829"/>
            <a:ext cx="9951583" cy="4833257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hu-H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Hogyan gondolkodsz arról, hogy iskolai tanulmányaid befejezésével pályát kell választanod?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  <a:p>
            <a:pPr>
              <a:lnSpc>
                <a:spcPct val="150000"/>
              </a:lnSpc>
            </a:pPr>
            <a:r>
              <a:rPr lang="hu-H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Milyen érzések kapcsolódnak a jövődhöz, az előtted álló </a:t>
            </a:r>
            <a:r>
              <a:rPr lang="hu-H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változásokhoz</a:t>
            </a:r>
          </a:p>
          <a:p>
            <a:pPr>
              <a:lnSpc>
                <a:spcPct val="150000"/>
              </a:lnSpc>
            </a:pPr>
            <a:r>
              <a:rPr lang="hu-H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Hogyan viszonyul a családod a pályaválasztási </a:t>
            </a:r>
            <a:r>
              <a:rPr lang="hu-H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döntésedhez</a:t>
            </a:r>
          </a:p>
          <a:p>
            <a:pPr>
              <a:lnSpc>
                <a:spcPct val="150000"/>
              </a:lnSpc>
            </a:pPr>
            <a:r>
              <a:rPr lang="hu-H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Támogat-e a család anyagilag a továbbtanulásodban, vagy más jellegű döntésedben?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  <a:p>
            <a:pPr>
              <a:lnSpc>
                <a:spcPct val="150000"/>
              </a:lnSpc>
            </a:pPr>
            <a:r>
              <a:rPr lang="hu-H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Milyen mértékben tartasz attól, hogy tanulmányaid befejezése után nem tudsz majd elhelyezkedni?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  <a:p>
            <a:pPr>
              <a:lnSpc>
                <a:spcPct val="150000"/>
              </a:lnSpc>
            </a:pPr>
            <a:r>
              <a:rPr lang="hu-H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Mennyire érzed magad erősnek, magabiztosnak ahhoz, hogy szembenézz ezekkel az új kihívásokkal?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14539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595090"/>
          </a:xfrm>
        </p:spPr>
        <p:txBody>
          <a:bodyPr>
            <a:normAutofit/>
          </a:bodyPr>
          <a:lstStyle/>
          <a:p>
            <a:pPr algn="ctr"/>
            <a:r>
              <a:rPr lang="hu-H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Következtetések, ajánlások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756229" y="1712685"/>
            <a:ext cx="9748383" cy="4862285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hu-HU" sz="2000" dirty="0">
                <a:latin typeface="Bookman Old Style" panose="02050604050505020204" pitchFamily="18" charset="0"/>
              </a:rPr>
              <a:t>v</a:t>
            </a:r>
            <a:r>
              <a:rPr lang="hu-HU" sz="2000" dirty="0" smtClean="0">
                <a:latin typeface="Bookman Old Style" panose="02050604050505020204" pitchFamily="18" charset="0"/>
              </a:rPr>
              <a:t>égzőseink átlagosan </a:t>
            </a:r>
            <a:r>
              <a:rPr lang="hu-HU" sz="2000" dirty="0">
                <a:latin typeface="Bookman Old Style" panose="02050604050505020204" pitchFamily="18" charset="0"/>
              </a:rPr>
              <a:t>érettek abban, ahogyan gondolkodnak a pályaválasztásról és a munka világáról</a:t>
            </a:r>
            <a:r>
              <a:rPr lang="hu-HU" sz="2000" dirty="0" smtClean="0">
                <a:latin typeface="Bookman Old Style" panose="02050604050505020204" pitchFamily="18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hu-HU" sz="2000" dirty="0">
                <a:latin typeface="Bookman Old Style" panose="02050604050505020204" pitchFamily="18" charset="0"/>
              </a:rPr>
              <a:t>a</a:t>
            </a:r>
            <a:r>
              <a:rPr lang="hu-HU" sz="2000" dirty="0" smtClean="0">
                <a:latin typeface="Bookman Old Style" panose="02050604050505020204" pitchFamily="18" charset="0"/>
              </a:rPr>
              <a:t>z </a:t>
            </a:r>
            <a:r>
              <a:rPr lang="hu-HU" sz="2000" dirty="0">
                <a:latin typeface="Bookman Old Style" panose="02050604050505020204" pitchFamily="18" charset="0"/>
              </a:rPr>
              <a:t>iskolai pályaorientáció tartalmát tekintve hangsúlyt </a:t>
            </a:r>
            <a:r>
              <a:rPr lang="hu-HU" sz="2000" dirty="0" smtClean="0">
                <a:latin typeface="Bookman Old Style" panose="02050604050505020204" pitchFamily="18" charset="0"/>
              </a:rPr>
              <a:t>kapjon </a:t>
            </a:r>
            <a:r>
              <a:rPr lang="hu-HU" sz="2000" dirty="0">
                <a:latin typeface="Bookman Old Style" panose="02050604050505020204" pitchFamily="18" charset="0"/>
              </a:rPr>
              <a:t>a pályaválasztási döntés koncepciójának az alakítása, valamint a reális, jelen körülményeihez igazodó pályaismeret, </a:t>
            </a:r>
            <a:r>
              <a:rPr lang="hu-HU" sz="2000" dirty="0" smtClean="0">
                <a:latin typeface="Bookman Old Style" panose="02050604050505020204" pitchFamily="18" charset="0"/>
              </a:rPr>
              <a:t>szakmaismeret.</a:t>
            </a:r>
          </a:p>
          <a:p>
            <a:pPr algn="just">
              <a:lnSpc>
                <a:spcPct val="150000"/>
              </a:lnSpc>
            </a:pPr>
            <a:r>
              <a:rPr lang="hu-HU" sz="2000" dirty="0" smtClean="0">
                <a:latin typeface="Bookman Old Style" panose="02050604050505020204" pitchFamily="18" charset="0"/>
              </a:rPr>
              <a:t>az </a:t>
            </a:r>
            <a:r>
              <a:rPr lang="hu-HU" sz="2000" dirty="0">
                <a:latin typeface="Bookman Old Style" panose="02050604050505020204" pitchFamily="18" charset="0"/>
              </a:rPr>
              <a:t>alacsony koherencia szintet mutató alanyok a bizonytalanság jeleit mutatják, a jövőjüket, a saját beválásukat illetően</a:t>
            </a:r>
            <a:r>
              <a:rPr lang="hu-HU" sz="2000" dirty="0" smtClean="0">
                <a:latin typeface="Bookman Old Style" panose="02050604050505020204" pitchFamily="18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hu-HU" sz="2000" dirty="0" smtClean="0">
                <a:latin typeface="Bookman Old Style" panose="02050604050505020204" pitchFamily="18" charset="0"/>
              </a:rPr>
              <a:t>a </a:t>
            </a:r>
            <a:r>
              <a:rPr lang="hu-HU" sz="2000" dirty="0">
                <a:latin typeface="Bookman Old Style" panose="02050604050505020204" pitchFamily="18" charset="0"/>
              </a:rPr>
              <a:t>beavatkozási szintek és színterek </a:t>
            </a:r>
            <a:r>
              <a:rPr lang="hu-HU" sz="2000" dirty="0" smtClean="0">
                <a:latin typeface="Bookman Old Style" panose="02050604050505020204" pitchFamily="18" charset="0"/>
              </a:rPr>
              <a:t>megítélésé eltérő a magas és alacsony koherencia szintet mutató diákoknál (önismeret /pályaismeret, információközlés)</a:t>
            </a:r>
            <a:endParaRPr lang="en-US" sz="2000" dirty="0">
              <a:latin typeface="Bookman Old Style" panose="02050604050505020204" pitchFamily="18" charset="0"/>
            </a:endParaRPr>
          </a:p>
          <a:p>
            <a:pPr algn="just">
              <a:lnSpc>
                <a:spcPct val="150000"/>
              </a:lnSpc>
            </a:pPr>
            <a:endParaRPr lang="en-US" sz="2000" dirty="0">
              <a:latin typeface="Bookman Old Style" panose="02050604050505020204" pitchFamily="18" charset="0"/>
            </a:endParaRPr>
          </a:p>
          <a:p>
            <a:endParaRPr lang="en-US" sz="20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41701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191657" y="624110"/>
            <a:ext cx="9312955" cy="667661"/>
          </a:xfrm>
        </p:spPr>
        <p:txBody>
          <a:bodyPr>
            <a:normAutofit/>
          </a:bodyPr>
          <a:lstStyle/>
          <a:p>
            <a:pPr algn="ctr"/>
            <a:r>
              <a:rPr lang="hu-H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Következtetések, ajánlások</a:t>
            </a:r>
            <a:endParaRPr lang="en-US" sz="32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988456" y="1291771"/>
            <a:ext cx="9719355" cy="538480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60000"/>
              </a:lnSpc>
            </a:pPr>
            <a:endParaRPr lang="hu-HU" sz="3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  <a:ea typeface="Calibri" panose="020F0502020204030204" pitchFamily="34" charset="0"/>
            </a:endParaRPr>
          </a:p>
          <a:p>
            <a:pPr>
              <a:lnSpc>
                <a:spcPct val="160000"/>
              </a:lnSpc>
            </a:pPr>
            <a:r>
              <a:rPr lang="hu-HU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</a:rPr>
              <a:t>a </a:t>
            </a:r>
            <a:r>
              <a:rPr lang="hu-HU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</a:rPr>
              <a:t>szülők szerepének a fontossága a végzőseink pályaválasztási döntésének a folyamatában, a családi háttér jellegétől </a:t>
            </a:r>
            <a:r>
              <a:rPr lang="hu-HU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</a:rPr>
              <a:t>függetlenül:</a:t>
            </a:r>
            <a:endParaRPr lang="hu-HU" sz="8000" dirty="0">
              <a:latin typeface="Bookman Old Style" panose="02050604050505020204" pitchFamily="18" charset="0"/>
            </a:endParaRPr>
          </a:p>
          <a:p>
            <a:pPr>
              <a:lnSpc>
                <a:spcPct val="160000"/>
              </a:lnSpc>
            </a:pPr>
            <a:r>
              <a:rPr lang="hu-HU" sz="8000" dirty="0">
                <a:latin typeface="Bookman Old Style" panose="02050604050505020204" pitchFamily="18" charset="0"/>
                <a:ea typeface="Calibri" panose="020F0502020204030204" pitchFamily="34" charset="0"/>
              </a:rPr>
              <a:t>a szülők </a:t>
            </a:r>
            <a:r>
              <a:rPr lang="hu-HU" sz="8000" dirty="0" smtClean="0">
                <a:latin typeface="Bookman Old Style" panose="02050604050505020204" pitchFamily="18" charset="0"/>
                <a:ea typeface="Calibri" panose="020F0502020204030204" pitchFamily="34" charset="0"/>
              </a:rPr>
              <a:t>szerepének a jelentősége a pályaválasztási döntés folyamatában az, </a:t>
            </a:r>
            <a:r>
              <a:rPr lang="hu-HU" sz="8000" dirty="0">
                <a:latin typeface="Bookman Old Style" panose="02050604050505020204" pitchFamily="18" charset="0"/>
                <a:ea typeface="Calibri" panose="020F0502020204030204" pitchFamily="34" charset="0"/>
              </a:rPr>
              <a:t>hogy visszajelzést, tükröt biztosítsanak az </a:t>
            </a:r>
            <a:r>
              <a:rPr lang="hu-HU" sz="8000" dirty="0" smtClean="0">
                <a:latin typeface="Bookman Old Style" panose="02050604050505020204" pitchFamily="18" charset="0"/>
                <a:ea typeface="Calibri" panose="020F0502020204030204" pitchFamily="34" charset="0"/>
              </a:rPr>
              <a:t>identitásukat, pályaképüket </a:t>
            </a:r>
            <a:r>
              <a:rPr lang="hu-HU" sz="8000" dirty="0">
                <a:latin typeface="Bookman Old Style" panose="02050604050505020204" pitchFamily="18" charset="0"/>
                <a:ea typeface="Calibri" panose="020F0502020204030204" pitchFamily="34" charset="0"/>
              </a:rPr>
              <a:t>kereső </a:t>
            </a:r>
            <a:r>
              <a:rPr lang="hu-HU" sz="8000" dirty="0" smtClean="0">
                <a:latin typeface="Bookman Old Style" panose="02050604050505020204" pitchFamily="18" charset="0"/>
                <a:ea typeface="Calibri" panose="020F0502020204030204" pitchFamily="34" charset="0"/>
              </a:rPr>
              <a:t>serdülőknek, vegyenek </a:t>
            </a:r>
            <a:r>
              <a:rPr lang="hu-HU" sz="8000" dirty="0">
                <a:latin typeface="Bookman Old Style" panose="02050604050505020204" pitchFamily="18" charset="0"/>
                <a:ea typeface="Calibri" panose="020F0502020204030204" pitchFamily="34" charset="0"/>
              </a:rPr>
              <a:t>részt a lehetőségek közös átbeszélésében, képviseljék meglátásaikat, szem előtt tartva a fiatal egyéni döntésének a </a:t>
            </a:r>
            <a:r>
              <a:rPr lang="hu-HU" sz="8000" dirty="0" smtClean="0">
                <a:latin typeface="Bookman Old Style" panose="02050604050505020204" pitchFamily="18" charset="0"/>
                <a:ea typeface="Calibri" panose="020F0502020204030204" pitchFamily="34" charset="0"/>
              </a:rPr>
              <a:t>szabadságát</a:t>
            </a:r>
          </a:p>
          <a:p>
            <a:pPr>
              <a:lnSpc>
                <a:spcPct val="160000"/>
              </a:lnSpc>
            </a:pPr>
            <a:r>
              <a:rPr lang="hu-HU" sz="8000" dirty="0" smtClean="0">
                <a:latin typeface="Bookman Old Style" panose="02050604050505020204" pitchFamily="18" charset="0"/>
                <a:ea typeface="Calibri" panose="020F0502020204030204" pitchFamily="34" charset="0"/>
              </a:rPr>
              <a:t>a </a:t>
            </a:r>
            <a:r>
              <a:rPr lang="hu-HU" sz="8000" dirty="0">
                <a:latin typeface="Bookman Old Style" panose="02050604050505020204" pitchFamily="18" charset="0"/>
                <a:ea typeface="Calibri" panose="020F0502020204030204" pitchFamily="34" charset="0"/>
              </a:rPr>
              <a:t>szülő jelenléte érzelmi támaszt és biztonságot nyújt, a ráhagyás, a „rád bízom, a te életed, te dönts el” szülői attitűd, a szülő kivonulása a döntés felelősségéből kevésbé szabadságot, inkább bizonytalanságot és magára hagyottságot kelt a </a:t>
            </a:r>
            <a:r>
              <a:rPr lang="hu-HU" sz="8000" dirty="0" smtClean="0">
                <a:latin typeface="Bookman Old Style" panose="02050604050505020204" pitchFamily="18" charset="0"/>
                <a:ea typeface="Calibri" panose="020F0502020204030204" pitchFamily="34" charset="0"/>
              </a:rPr>
              <a:t>fiatalokban.</a:t>
            </a:r>
            <a:r>
              <a:rPr lang="hu-HU" sz="8000" dirty="0">
                <a:latin typeface="Bookman Old Style" panose="02050604050505020204" pitchFamily="18" charset="0"/>
                <a:ea typeface="Calibri" panose="020F0502020204030204" pitchFamily="34" charset="0"/>
              </a:rPr>
              <a:t/>
            </a:r>
            <a:br>
              <a:rPr lang="hu-HU" sz="8000" dirty="0">
                <a:latin typeface="Bookman Old Style" panose="02050604050505020204" pitchFamily="18" charset="0"/>
                <a:ea typeface="Calibri" panose="020F0502020204030204" pitchFamily="34" charset="0"/>
              </a:rPr>
            </a:b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  <a:p>
            <a:endParaRPr lang="hu-HU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75474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2589212" y="1337481"/>
            <a:ext cx="9284339" cy="3053048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hu-H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Végzős középiskolások pályaválasztását meghatározó tényezők vizsgálata fókuszban a pályaválasztási érettséggel és a koherencia érzettel</a:t>
            </a:r>
            <a:endParaRPr lang="en-US" sz="3200" dirty="0"/>
          </a:p>
        </p:txBody>
      </p:sp>
      <p:sp>
        <p:nvSpPr>
          <p:cNvPr id="5" name="Szöveg hely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22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592925" y="1001485"/>
            <a:ext cx="8911687" cy="769257"/>
          </a:xfrm>
        </p:spPr>
        <p:txBody>
          <a:bodyPr>
            <a:normAutofit/>
          </a:bodyPr>
          <a:lstStyle/>
          <a:p>
            <a:pPr algn="ctr"/>
            <a:r>
              <a:rPr lang="hu-H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Elméleti </a:t>
            </a:r>
            <a:r>
              <a:rPr lang="hu-H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fogalmak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859314" y="1915886"/>
            <a:ext cx="8171543" cy="4078514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endParaRPr lang="hu-H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  <a:p>
            <a:pPr>
              <a:lnSpc>
                <a:spcPct val="150000"/>
              </a:lnSpc>
            </a:pPr>
            <a:r>
              <a:rPr lang="hu-H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Pályaválasztási döntés</a:t>
            </a:r>
            <a:endParaRPr lang="hu-H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  <a:p>
            <a:pPr>
              <a:lnSpc>
                <a:spcPct val="150000"/>
              </a:lnSpc>
            </a:pPr>
            <a:r>
              <a:rPr lang="hu-H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Pályaválasztási érettség</a:t>
            </a:r>
          </a:p>
          <a:p>
            <a:pPr>
              <a:lnSpc>
                <a:spcPct val="150000"/>
              </a:lnSpc>
            </a:pPr>
            <a:r>
              <a:rPr lang="hu-H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Pályaválasztási </a:t>
            </a:r>
            <a:r>
              <a:rPr lang="hu-H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bizonytalanság</a:t>
            </a:r>
          </a:p>
          <a:p>
            <a:pPr>
              <a:lnSpc>
                <a:spcPct val="150000"/>
              </a:lnSpc>
            </a:pPr>
            <a:r>
              <a:rPr lang="hu-H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Szalutogenézis</a:t>
            </a:r>
            <a:r>
              <a:rPr lang="hu-H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 </a:t>
            </a:r>
            <a:r>
              <a:rPr lang="hu-H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elmélete</a:t>
            </a:r>
            <a:endParaRPr lang="hu-H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  <a:p>
            <a:pPr>
              <a:lnSpc>
                <a:spcPct val="150000"/>
              </a:lnSpc>
            </a:pPr>
            <a:r>
              <a:rPr lang="hu-H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Koherencia érzet</a:t>
            </a:r>
          </a:p>
          <a:p>
            <a:pPr algn="just">
              <a:lnSpc>
                <a:spcPct val="150000"/>
              </a:lnSpc>
            </a:pPr>
            <a:endParaRPr lang="hu-H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  <a:p>
            <a:pPr>
              <a:lnSpc>
                <a:spcPct val="150000"/>
              </a:lnSpc>
            </a:pPr>
            <a:endParaRPr lang="hu-HU" sz="2300" dirty="0" smtClean="0"/>
          </a:p>
          <a:p>
            <a:pPr>
              <a:lnSpc>
                <a:spcPct val="150000"/>
              </a:lnSpc>
            </a:pPr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val="104214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156346" y="696685"/>
            <a:ext cx="9197454" cy="624115"/>
          </a:xfrm>
        </p:spPr>
        <p:txBody>
          <a:bodyPr>
            <a:normAutofit fontScale="90000"/>
          </a:bodyPr>
          <a:lstStyle/>
          <a:p>
            <a:pPr algn="ctr"/>
            <a:r>
              <a:rPr lang="hu-H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A kutatás célkitűzései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204686" y="1756228"/>
            <a:ext cx="10327672" cy="4740105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hu-H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1</a:t>
            </a:r>
            <a:r>
              <a:rPr lang="hu-H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. </a:t>
            </a:r>
            <a:r>
              <a:rPr lang="hu-H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Végzős diákjaink pályaválasztással, jövővel kapcsolatos attitűdjének, </a:t>
            </a:r>
            <a:r>
              <a:rPr lang="hu-H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pályaválasztási</a:t>
            </a:r>
            <a:r>
              <a:rPr lang="hu-H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 </a:t>
            </a:r>
            <a:r>
              <a:rPr lang="hu-H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érettségük </a:t>
            </a:r>
            <a:r>
              <a:rPr lang="hu-H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 szintjének a vizsgálata.</a:t>
            </a:r>
          </a:p>
          <a:p>
            <a:pPr marL="0" indent="0">
              <a:lnSpc>
                <a:spcPct val="150000"/>
              </a:lnSpc>
              <a:buNone/>
            </a:pPr>
            <a:endParaRPr lang="hu-H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  <a:p>
            <a:pPr marL="0" indent="0">
              <a:lnSpc>
                <a:spcPct val="160000"/>
              </a:lnSpc>
              <a:buNone/>
            </a:pPr>
            <a:r>
              <a:rPr lang="hu-H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2</a:t>
            </a:r>
            <a:r>
              <a:rPr lang="hu-H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. A pályaválasztással kapcsolatos </a:t>
            </a:r>
            <a:r>
              <a:rPr lang="hu-H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döntés</a:t>
            </a:r>
            <a:r>
              <a:rPr lang="hu-H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 tényezőinek</a:t>
            </a:r>
            <a:r>
              <a:rPr lang="hu-H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, </a:t>
            </a:r>
            <a:r>
              <a:rPr lang="hu-H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valamint </a:t>
            </a:r>
            <a:r>
              <a:rPr lang="hu-H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azoknak a </a:t>
            </a:r>
            <a:r>
              <a:rPr lang="hu-H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munkaértékeknek</a:t>
            </a:r>
            <a:r>
              <a:rPr lang="hu-H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 a vizsgálata, amelyek fontos részét képezik a </a:t>
            </a:r>
            <a:r>
              <a:rPr lang="hu-H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végzőseink </a:t>
            </a:r>
            <a:r>
              <a:rPr lang="hu-H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jövőről, jövőbeli munkájukról alkotott </a:t>
            </a:r>
            <a:r>
              <a:rPr lang="hu-H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elképzeléseinek.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  <a:p>
            <a:pPr marL="514350" indent="-514350">
              <a:lnSpc>
                <a:spcPct val="210000"/>
              </a:lnSpc>
              <a:buAutoNum type="arabicPeriod"/>
            </a:pP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845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593074" y="783770"/>
            <a:ext cx="8760725" cy="725715"/>
          </a:xfrm>
        </p:spPr>
        <p:txBody>
          <a:bodyPr>
            <a:normAutofit/>
          </a:bodyPr>
          <a:lstStyle/>
          <a:p>
            <a:pPr algn="ctr"/>
            <a:r>
              <a:rPr lang="hu-H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A kutatás célkitűzései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393372" y="1910688"/>
            <a:ext cx="9960428" cy="3766782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hu-HU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3</a:t>
            </a:r>
            <a:r>
              <a:rPr lang="hu-H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. Vizsgálni végzőseink </a:t>
            </a:r>
            <a:r>
              <a:rPr lang="hu-H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jövővel kapcsolatos érzelmi beállítódásának szintjét, azt, hogy milyen mértékű a jövő kihívásaival szembeni válaszkészségük, </a:t>
            </a:r>
            <a:r>
              <a:rPr lang="hu-H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a </a:t>
            </a:r>
            <a:r>
              <a:rPr lang="hu-H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koherencia érzetük</a:t>
            </a:r>
            <a:r>
              <a:rPr lang="hu-H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, feltárni </a:t>
            </a:r>
            <a:r>
              <a:rPr lang="hu-H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a pályaválasztási érettségük kognitív és érzelmi tényezői közötti összefüggéseket</a:t>
            </a:r>
            <a:r>
              <a:rPr lang="hu-HU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.</a:t>
            </a:r>
            <a:endParaRPr lang="en-US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07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183642" y="696686"/>
            <a:ext cx="9271758" cy="653144"/>
          </a:xfrm>
        </p:spPr>
        <p:txBody>
          <a:bodyPr>
            <a:normAutofit/>
          </a:bodyPr>
          <a:lstStyle/>
          <a:p>
            <a:pPr algn="ctr"/>
            <a:r>
              <a:rPr lang="hu-H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A kutatás hipotézisei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306286" y="1567542"/>
            <a:ext cx="10047514" cy="4746171"/>
          </a:xfrm>
        </p:spPr>
        <p:txBody>
          <a:bodyPr>
            <a:normAutofit fontScale="475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hu-HU" sz="51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1</a:t>
            </a:r>
            <a:r>
              <a:rPr lang="hu-HU" sz="5100" dirty="0" smtClean="0"/>
              <a:t>. </a:t>
            </a:r>
            <a:r>
              <a:rPr lang="hu-HU" sz="5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Végzős </a:t>
            </a:r>
            <a:r>
              <a:rPr lang="hu-HU" sz="5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diákjaink érett magatartást mutatnak a pályaválasztási döntésükkel kapcsolatosan, a pályaérettség minden faktorában, nemre és szakra való tekintet nélkül. </a:t>
            </a:r>
            <a:endParaRPr lang="hu-HU" sz="5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hu-HU" sz="51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2</a:t>
            </a:r>
            <a:r>
              <a:rPr lang="hu-HU" sz="5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. A </a:t>
            </a:r>
            <a:r>
              <a:rPr lang="hu-HU" sz="5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karrierépítés kezdeti szakaszában, </a:t>
            </a:r>
            <a:r>
              <a:rPr lang="hu-HU" sz="5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végzőseink </a:t>
            </a:r>
            <a:r>
              <a:rPr lang="hu-HU" sz="5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jól körvonalazott és tudatosított munkaértékekkel rendelkeznek a jövendőbeli munkájukat, foglalkozásukat illetően, nemre való tekintet nélkül</a:t>
            </a:r>
            <a:r>
              <a:rPr lang="hu-HU" sz="5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.</a:t>
            </a:r>
          </a:p>
          <a:p>
            <a:pPr marL="0" indent="0">
              <a:lnSpc>
                <a:spcPct val="210000"/>
              </a:lnSpc>
              <a:buNone/>
            </a:pPr>
            <a:endParaRPr lang="en-US" dirty="0"/>
          </a:p>
          <a:p>
            <a:pPr>
              <a:lnSpc>
                <a:spcPct val="21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01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088107" y="696686"/>
            <a:ext cx="9367293" cy="653144"/>
          </a:xfrm>
        </p:spPr>
        <p:txBody>
          <a:bodyPr>
            <a:normAutofit/>
          </a:bodyPr>
          <a:lstStyle/>
          <a:p>
            <a:pPr algn="ctr"/>
            <a:r>
              <a:rPr lang="hu-H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A kutatás hipotézisei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277258" y="1567542"/>
            <a:ext cx="10076542" cy="495608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hu-HU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3.</a:t>
            </a:r>
            <a:r>
              <a:rPr lang="hu-H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 A vizsgált végzős tanulók megfogalmaztak döntést a továbbtanulásról, illetve munkavállalásról</a:t>
            </a:r>
            <a:r>
              <a:rPr lang="hu-H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endParaRPr lang="en-US" sz="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hu-H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4</a:t>
            </a:r>
            <a:r>
              <a:rPr lang="hu-H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. </a:t>
            </a:r>
            <a:r>
              <a:rPr lang="hu-H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Ö</a:t>
            </a:r>
            <a:r>
              <a:rPr lang="hu-H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sszefüggés </a:t>
            </a:r>
            <a:r>
              <a:rPr lang="hu-H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mutatható ki a végzőseink koherencia érzetének a szintje és a pályaválasztási érettsége között</a:t>
            </a:r>
            <a:r>
              <a:rPr lang="hu-H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endParaRPr lang="en-US" sz="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hu-H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5</a:t>
            </a:r>
            <a:r>
              <a:rPr lang="hu-H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. A </a:t>
            </a:r>
            <a:r>
              <a:rPr lang="hu-H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pályaválasztási érettség magas szintje ellenére is, az alacsony szintű koherencia érzettel rendelkező diákok a bizonytalanság jeleit mutatják a jövőhöz való viszonyulás tekintetében.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150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610436" y="624110"/>
            <a:ext cx="10126187" cy="631484"/>
          </a:xfrm>
        </p:spPr>
        <p:txBody>
          <a:bodyPr>
            <a:normAutofit/>
          </a:bodyPr>
          <a:lstStyle/>
          <a:p>
            <a:r>
              <a:rPr lang="hu-H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A kutatásban alkalmazott stratégia és módszerek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1610436" y="1594407"/>
            <a:ext cx="4566926" cy="50087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Kevert módszertan </a:t>
            </a:r>
          </a:p>
          <a:p>
            <a:pPr>
              <a:lnSpc>
                <a:spcPct val="150000"/>
              </a:lnSpc>
            </a:pPr>
            <a:r>
              <a:rPr lang="hu-H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a domináns fázisban </a:t>
            </a:r>
            <a:r>
              <a:rPr lang="hu-H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kvantitatív</a:t>
            </a:r>
            <a:r>
              <a:rPr lang="hu-H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 kutatási stratégia, keresztmetszeti vizsgálattal</a:t>
            </a:r>
          </a:p>
          <a:p>
            <a:pPr>
              <a:lnSpc>
                <a:spcPct val="150000"/>
              </a:lnSpc>
            </a:pPr>
            <a:r>
              <a:rPr lang="hu-H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a második fázisban </a:t>
            </a:r>
            <a:r>
              <a:rPr lang="hu-H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kvalitatív </a:t>
            </a:r>
            <a:r>
              <a:rPr lang="hu-H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stratégia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7422759" y="1542198"/>
            <a:ext cx="4313864" cy="51588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Adatgyűjtés módszerei: </a:t>
            </a:r>
          </a:p>
          <a:p>
            <a:pPr>
              <a:lnSpc>
                <a:spcPct val="150000"/>
              </a:lnSpc>
            </a:pPr>
            <a:r>
              <a:rPr lang="hu-H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Önkitöltős, saját szerkesztésű kérdőív standardizált kérdőívekkel kombinálva</a:t>
            </a:r>
          </a:p>
          <a:p>
            <a:pPr>
              <a:lnSpc>
                <a:spcPct val="150000"/>
              </a:lnSpc>
            </a:pPr>
            <a:r>
              <a:rPr lang="hu-H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Szóbeli kikérdezés, </a:t>
            </a:r>
            <a:r>
              <a:rPr lang="hu-H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félig strukturált </a:t>
            </a:r>
            <a:r>
              <a:rPr lang="hu-H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jellegű, tematikus</a:t>
            </a:r>
            <a:r>
              <a:rPr lang="hu-H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 </a:t>
            </a:r>
            <a:r>
              <a:rPr lang="hu-H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interjú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662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zálak">
  <a:themeElements>
    <a:clrScheme name="Szálak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Szálak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zálak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4724</TotalTime>
  <Words>772</Words>
  <Application>Microsoft Office PowerPoint</Application>
  <PresentationFormat>Szélesvásznú</PresentationFormat>
  <Paragraphs>91</Paragraphs>
  <Slides>26</Slides>
  <Notes>5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26</vt:i4>
      </vt:variant>
    </vt:vector>
  </HeadingPairs>
  <TitlesOfParts>
    <vt:vector size="32" baseType="lpstr">
      <vt:lpstr>Arial</vt:lpstr>
      <vt:lpstr>Bookman Old Style</vt:lpstr>
      <vt:lpstr>Calibri</vt:lpstr>
      <vt:lpstr>Century Gothic</vt:lpstr>
      <vt:lpstr>Wingdings 3</vt:lpstr>
      <vt:lpstr>Szálak</vt:lpstr>
      <vt:lpstr>     </vt:lpstr>
      <vt:lpstr>A kutatás előzményei</vt:lpstr>
      <vt:lpstr>Végzős középiskolások pályaválasztását meghatározó tényezők vizsgálata fókuszban a pályaválasztási érettséggel és a koherencia érzettel</vt:lpstr>
      <vt:lpstr>Elméleti fogalmak</vt:lpstr>
      <vt:lpstr>A kutatás célkitűzései</vt:lpstr>
      <vt:lpstr>A kutatás célkitűzései</vt:lpstr>
      <vt:lpstr>A kutatás hipotézisei</vt:lpstr>
      <vt:lpstr>A kutatás hipotézisei</vt:lpstr>
      <vt:lpstr>A kutatásban alkalmazott stratégia és módszerek</vt:lpstr>
      <vt:lpstr>A minta bemutatása</vt:lpstr>
      <vt:lpstr>A kutatás eredményeinek a bemutatása a hipotézisek mentén</vt:lpstr>
      <vt:lpstr> 1. A pályaválasztási érettség faktorai </vt:lpstr>
      <vt:lpstr>A pályaválasztási érettség szubjektív megítélése </vt:lpstr>
      <vt:lpstr> A pályaválasztással kapcsolatos tervek </vt:lpstr>
      <vt:lpstr>A pályaválasztással kapcsolatos döntés tényezőinek a jelentősége</vt:lpstr>
      <vt:lpstr>A család viszonyulása a pályaválasztási döntéshez</vt:lpstr>
      <vt:lpstr>2. A munkaértékek jelentőségének a vizsgálata</vt:lpstr>
      <vt:lpstr>A koherencia érzet mértékének a vizsgálata nemek szerint</vt:lpstr>
      <vt:lpstr>A koherencia érzet mértékének a vizsgálata szakok szerint</vt:lpstr>
      <vt:lpstr>Családban elhangzott – jövővel kapcsolatos üzenetek</vt:lpstr>
      <vt:lpstr>1. Érzelmi jellegű, érdeklődésre, motivációra alapozó mondatok</vt:lpstr>
      <vt:lpstr>2. Racionális jellegű, ésszerűségre intő mondatok</vt:lpstr>
      <vt:lpstr>3. Nyitottságra alapozó mondatok</vt:lpstr>
      <vt:lpstr> A kutatás kvalitatív szakaszában végzett egyéni interjúk </vt:lpstr>
      <vt:lpstr>Következtetések, ajánlások</vt:lpstr>
      <vt:lpstr>Következtetések, ajánlások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Végzős középiskolások pályaválasztását meghatározó tényezők vizsgálata fókuszban a pályaválasztási érettséggel és a koherencia érzettel</dc:title>
  <dc:creator>Toshiba</dc:creator>
  <cp:lastModifiedBy>Toshiba</cp:lastModifiedBy>
  <cp:revision>134</cp:revision>
  <dcterms:created xsi:type="dcterms:W3CDTF">2017-09-19T10:54:16Z</dcterms:created>
  <dcterms:modified xsi:type="dcterms:W3CDTF">2017-09-22T17:39:41Z</dcterms:modified>
</cp:coreProperties>
</file>